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98" r:id="rId5"/>
    <p:sldId id="294" r:id="rId6"/>
    <p:sldId id="304" r:id="rId7"/>
    <p:sldId id="261" r:id="rId8"/>
    <p:sldId id="293" r:id="rId9"/>
    <p:sldId id="263" r:id="rId10"/>
    <p:sldId id="292" r:id="rId11"/>
    <p:sldId id="283" r:id="rId12"/>
    <p:sldId id="296" r:id="rId13"/>
    <p:sldId id="268" r:id="rId14"/>
    <p:sldId id="297" r:id="rId15"/>
    <p:sldId id="270" r:id="rId16"/>
    <p:sldId id="299" r:id="rId17"/>
    <p:sldId id="266" r:id="rId18"/>
    <p:sldId id="300" r:id="rId19"/>
    <p:sldId id="259" r:id="rId20"/>
    <p:sldId id="301" r:id="rId21"/>
    <p:sldId id="302" r:id="rId22"/>
    <p:sldId id="282" r:id="rId23"/>
    <p:sldId id="258" r:id="rId24"/>
    <p:sldId id="284" r:id="rId25"/>
    <p:sldId id="285" r:id="rId26"/>
    <p:sldId id="264" r:id="rId27"/>
    <p:sldId id="291" r:id="rId28"/>
    <p:sldId id="290" r:id="rId29"/>
    <p:sldId id="262" r:id="rId30"/>
    <p:sldId id="289" r:id="rId31"/>
    <p:sldId id="288" r:id="rId32"/>
    <p:sldId id="260" r:id="rId33"/>
    <p:sldId id="286" r:id="rId34"/>
    <p:sldId id="287" r:id="rId35"/>
    <p:sldId id="278" r:id="rId36"/>
    <p:sldId id="303" r:id="rId37"/>
    <p:sldId id="277" r:id="rId38"/>
    <p:sldId id="279" r:id="rId39"/>
    <p:sldId id="305" r:id="rId40"/>
    <p:sldId id="28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AA9C-4C76-477A-81E3-E005D9D1FA96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7F46-B1BB-40B0-BB78-D6D439A99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zbyka.ru/biblia/?Gen.5:1-32&amp;cr&amp;ru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cpk.cerkov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22145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УРОО «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Симбирский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православной культуры» -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конкурса Православная инициатива </a:t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года</a:t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проект: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85720" y="4714884"/>
            <a:ext cx="8858280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«12 православных подвижников </a:t>
            </a:r>
            <a:r>
              <a:rPr lang="ru-RU" sz="4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Симбирского</a:t>
            </a:r>
            <a:r>
              <a:rPr lang="ru-RU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края» </a:t>
            </a:r>
            <a:endParaRPr lang="ru-RU" sz="40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15-05-24 14-40-38 О конкурсе  Православная инициатива  - Google Chr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Неофит Любимов: </a:t>
            </a:r>
            <a:r>
              <a:rPr lang="ru-RU" sz="2800" b="1" dirty="0" smtClean="0">
                <a:solidFill>
                  <a:srgbClr val="FF0000"/>
                </a:solidFill>
              </a:rPr>
              <a:t>пострадал за то, что отслужил панихиду по убиенному царю Николаю Второму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429156" cy="47577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21 июля 1918 г. батюшка отслужил в храме панихиду по «убиенном новопреставленном бывшем царе Николае».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тот же день он был арестован сотрудниками ВЧК. О. Неофит был обвинен в «агитации против советской власти», в частности, в том, что «служил панихиду по “помазаннике Божием” Николае Романове».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Революционная «тройка» приговорила его к расстрелу.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Lenovo\Documents\Святые и праведники Симбирска\Священномученик Неофит Любим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505" y="1600200"/>
            <a:ext cx="37619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Покровский,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иерей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Горюшки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Сенгилеевского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 </a:t>
            </a:r>
            <a:r>
              <a:rPr lang="ru-RU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Симбирской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губернии (ныне с.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Гавриловка </a:t>
            </a:r>
            <a:r>
              <a:rPr lang="ru-RU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Тереньгульского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р-на Ульяновской области)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71966" cy="450059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в 1864 году.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Служил диаконом и священником в храмах </a:t>
            </a:r>
            <a:r>
              <a:rPr lang="ru-RU" dirty="0" err="1" smtClean="0">
                <a:solidFill>
                  <a:srgbClr val="002060"/>
                </a:solidFill>
              </a:rPr>
              <a:t>Симбирской</a:t>
            </a:r>
            <a:r>
              <a:rPr lang="ru-RU" dirty="0" smtClean="0">
                <a:solidFill>
                  <a:srgbClr val="002060"/>
                </a:solidFill>
              </a:rPr>
              <a:t> епархии.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Расстрелян в ночь с 17 на 18 марта 1919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Был погребен на приходском кладбище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с. Гавриловка.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Причислен к лику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общецерковных</a:t>
            </a:r>
            <a:r>
              <a:rPr lang="ru-RU" dirty="0" smtClean="0">
                <a:solidFill>
                  <a:srgbClr val="002060"/>
                </a:solidFill>
              </a:rPr>
              <a:t> святых 11 апреля 2006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18 марта.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4772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 Покровский: </a:t>
            </a:r>
            <a:r>
              <a:rPr lang="ru-RU" sz="2800" b="1" dirty="0" smtClean="0">
                <a:solidFill>
                  <a:srgbClr val="FF0000"/>
                </a:solidFill>
              </a:rPr>
              <a:t>пострадал за своих односельчан, восставших против советской власти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1889 году окончил </a:t>
            </a:r>
            <a:r>
              <a:rPr lang="ru-RU" dirty="0" err="1" smtClean="0">
                <a:solidFill>
                  <a:srgbClr val="002060"/>
                </a:solidFill>
              </a:rPr>
              <a:t>Симбирскую</a:t>
            </a:r>
            <a:r>
              <a:rPr lang="ru-RU" dirty="0" smtClean="0">
                <a:solidFill>
                  <a:srgbClr val="002060"/>
                </a:solidFill>
              </a:rPr>
              <a:t> Духовную Семинарию.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1891 года служил диаконом и священником в храмах </a:t>
            </a:r>
            <a:r>
              <a:rPr lang="ru-RU" dirty="0" err="1" smtClean="0">
                <a:solidFill>
                  <a:srgbClr val="002060"/>
                </a:solidFill>
              </a:rPr>
              <a:t>Симбирской</a:t>
            </a:r>
            <a:r>
              <a:rPr lang="ru-RU" dirty="0" smtClean="0">
                <a:solidFill>
                  <a:srgbClr val="002060"/>
                </a:solidFill>
              </a:rPr>
              <a:t> епархии.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 время голода 1907 г. о.Николай организовал сбор хлеба для голодающих, за что ему была объявлена благодарность вдовствующей Императрицы Марии </a:t>
            </a:r>
            <a:r>
              <a:rPr lang="ru-RU" dirty="0" err="1" smtClean="0">
                <a:solidFill>
                  <a:srgbClr val="002060"/>
                </a:solidFill>
              </a:rPr>
              <a:t>Феодоровны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1908 года служил в селе </a:t>
            </a:r>
            <a:r>
              <a:rPr lang="ru-RU" dirty="0" err="1" smtClean="0">
                <a:solidFill>
                  <a:srgbClr val="002060"/>
                </a:solidFill>
              </a:rPr>
              <a:t>Горюшки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Сенгилеевского</a:t>
            </a:r>
            <a:r>
              <a:rPr lang="ru-RU" dirty="0" smtClean="0">
                <a:solidFill>
                  <a:srgbClr val="002060"/>
                </a:solidFill>
              </a:rPr>
              <a:t> уезда.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марте 1919 года карательный отряд красноармейцев обвинил отца Николая в организации народного восстания против большевиков. На самом деле восстания были вызваны жестокостью коммунистов и грабежами населения.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ночь с 17 на 18 марта 1919 г. о. Николай был арестован и приговорен к расстрелу волостным военно-революционным комитетом «за подстрекательство и контрреволюционную напутственную проповедь перед восставшими». В  ту же ночь он был расстрелян.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Гневушев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пресвитер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Бряндинский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23 сентября (6 октября)  1889 года в селе Русская </a:t>
            </a:r>
            <a:r>
              <a:rPr lang="ru-RU" dirty="0" err="1" smtClean="0">
                <a:solidFill>
                  <a:srgbClr val="002060"/>
                </a:solidFill>
              </a:rPr>
              <a:t>Цильна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Служил священником с 1914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июля 1925 года служил в селе </a:t>
            </a:r>
            <a:r>
              <a:rPr lang="ru-RU" dirty="0" err="1" smtClean="0">
                <a:solidFill>
                  <a:srgbClr val="002060"/>
                </a:solidFill>
              </a:rPr>
              <a:t>Бряндино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Мелекесского</a:t>
            </a:r>
            <a:r>
              <a:rPr lang="ru-RU" dirty="0" smtClean="0">
                <a:solidFill>
                  <a:srgbClr val="002060"/>
                </a:solidFill>
              </a:rPr>
              <a:t> района.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Расстрелян 28 апреля 1930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Захоронен в «</a:t>
            </a:r>
            <a:r>
              <a:rPr lang="ru-RU" dirty="0" err="1" smtClean="0">
                <a:solidFill>
                  <a:srgbClr val="002060"/>
                </a:solidFill>
              </a:rPr>
              <a:t>Стрижевом</a:t>
            </a:r>
            <a:r>
              <a:rPr lang="ru-RU" dirty="0" smtClean="0">
                <a:solidFill>
                  <a:srgbClr val="002060"/>
                </a:solidFill>
              </a:rPr>
              <a:t> овраге» - недалеко от улицы Кирова.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Причислен к лику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общецерковных</a:t>
            </a:r>
            <a:r>
              <a:rPr lang="ru-RU" dirty="0" smtClean="0">
                <a:solidFill>
                  <a:srgbClr val="002060"/>
                </a:solidFill>
              </a:rPr>
              <a:t> святых 17 августа 2004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28 апреля.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2238" y="1600200"/>
            <a:ext cx="35105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Гневушев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>пострадал за то, что его прихожане не дали безбожникам снять колокола с храма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214422"/>
            <a:ext cx="5500694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 начале 1930 года местному кружку «Организации воинствующих безбожников» властями было поручено снять с церковной колокольни колокола.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Однако, когда они пришли к храму,  ударил набат, и к храму сбежалось около 500 человек. Из толпы раздались выкрики: «Не дадим снять колокола!». Еще три дня охраняли верующие свой храм.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Тогда власти арестовали отца Александра и объявили его «руководителем кулацкой группы, систематически срывавшей мероприятия советской власти» и приговорили к расстрелу.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28 апреля 1930 года приговор был приведён в исполнение.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год, когда отец Александр был расстрелян, старшей из чад батюшки - дочери Любе - было 14 лет, а младшему из них, сыну Сергею, только исполнилось 3 года – сиротами остались пятеро малолетних детей.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Lenovo\Documents\Святые и праведники Симбирска\aleksandr-gnevush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1794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Святая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(Декалина),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Симбирская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Родилась в ноябре 1875 года в селе Панская Слобода.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15 лет решила стать монахиней, и отец отвёз её в Спасский женский монастырь в Симбирске.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Расстреляна ночью с 17 на 18 февраля 1938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Место погребения неизвестно. Предположительно – за мостом в конце улицы Кирова.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Причислена к лику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общецерковных</a:t>
            </a:r>
            <a:r>
              <a:rPr lang="ru-RU" dirty="0" smtClean="0">
                <a:solidFill>
                  <a:srgbClr val="002060"/>
                </a:solidFill>
              </a:rPr>
              <a:t> святых 17 августа 2004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17 февраля.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Lenovo\Documents\Святые и праведники Симбирска\Екатерина Декал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1"/>
            <a:ext cx="3755680" cy="464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Святая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(Декалина)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714356"/>
            <a:ext cx="5429256" cy="61436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После революции монастырь был закрыт. В начале 1920-х гг. в его стенах разместили концентрационный лагерь.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Монахини разъехались кто куда. Рясофорные послушницы Екатерина (Декалина) и Анастасия (Фокина) стали жить в Симбирске, в маленьком домике на спуске к Волге.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18 декабря 1937 г. в их маленький домик пришли </a:t>
            </a:r>
            <a:r>
              <a:rPr lang="ru-RU" dirty="0" err="1" smtClean="0">
                <a:solidFill>
                  <a:srgbClr val="002060"/>
                </a:solidFill>
              </a:rPr>
              <a:t>НКВДшники</a:t>
            </a:r>
            <a:r>
              <a:rPr lang="ru-RU" dirty="0" smtClean="0">
                <a:solidFill>
                  <a:srgbClr val="002060"/>
                </a:solidFill>
              </a:rPr>
              <a:t>.  Сестёр арестовали и обвинили, что они являются членами «церковно-монархической контрреволюционной организации».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допросах Екатерина держалась мужественно и критиковала Советскую власть.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Ночью с 17 на 18 февраля 1938 г. в подвале здания Ульяновского НКВД было расстреляно 78 человек, в числе которых были инокини Екатерина и Анастасия.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Lenovo\Documents\Святые и праведники Симбирска\monachihi справа екатерина декал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429024" cy="570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Телемаков, пресвитер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Чумакинский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5072098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6 (19) декабря 1870 года в городе Сызрани.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Закончил </a:t>
            </a:r>
            <a:r>
              <a:rPr lang="ru-RU" dirty="0" err="1" smtClean="0">
                <a:solidFill>
                  <a:srgbClr val="002060"/>
                </a:solidFill>
              </a:rPr>
              <a:t>Симбирскую</a:t>
            </a:r>
            <a:r>
              <a:rPr lang="ru-RU" dirty="0" smtClean="0">
                <a:solidFill>
                  <a:srgbClr val="002060"/>
                </a:solidFill>
              </a:rPr>
              <a:t> Духовную Семинарию.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Служил в </a:t>
            </a:r>
            <a:r>
              <a:rPr lang="ru-RU" dirty="0" err="1" smtClean="0">
                <a:solidFill>
                  <a:srgbClr val="002060"/>
                </a:solidFill>
              </a:rPr>
              <a:t>Карсунском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Инзенском</a:t>
            </a:r>
            <a:r>
              <a:rPr lang="ru-RU" dirty="0" smtClean="0">
                <a:solidFill>
                  <a:srgbClr val="002060"/>
                </a:solidFill>
              </a:rPr>
              <a:t> районах.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25 лет прослужил в селе </a:t>
            </a:r>
            <a:r>
              <a:rPr lang="ru-RU" dirty="0" err="1" smtClean="0">
                <a:solidFill>
                  <a:srgbClr val="002060"/>
                </a:solidFill>
              </a:rPr>
              <a:t>Чумакино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Расстрелян 19 февраля 1938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Место захоронения неизвестно. Предположительно – за мостом в конце улицы Кирова.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Причислен к лику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общецерковных</a:t>
            </a:r>
            <a:r>
              <a:rPr lang="ru-RU" dirty="0" smtClean="0">
                <a:solidFill>
                  <a:srgbClr val="002060"/>
                </a:solidFill>
              </a:rPr>
              <a:t> святых 17 августа 2004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19 февраля.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632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8573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Телемаков: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в разгар гонений он официально открыл храм, возродил церковное служение и совершил Великое освящение воды на Богоявление Господне 1937 года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857364"/>
            <a:ext cx="5214974" cy="50006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25 февраля 1932 года был арестован и приговорен к 5 годам концлагеря. Наказание батюшка отбывал в Архангельской области, а также участвовал в строительстве Беломорканала.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1934 году был досрочно освобождён по болезни. Священник вернулся в село и служил у себя на дому.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январе 1937 года отцу Александру удалось открыть храм, собрав деньги для уплаты налога, и совершить Крещенскую службу и Великое освящение воды.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 уже 21 января храм снова закрыли. Прихожане стали жаловаться в Куйбышевский облисполком. Власти ответили репрессиями.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24 декабря 1937 года о.Александра снова арестовали и вынесли смертный приговор.  </a:t>
            </a:r>
          </a:p>
          <a:p>
            <a:endParaRPr lang="ru-RU" dirty="0"/>
          </a:p>
        </p:txBody>
      </p:sp>
      <p:pic>
        <p:nvPicPr>
          <p:cNvPr id="12290" name="Picture 2" descr="C:\Users\Lenovo\Documents\Святые и праведники Симбирска\Alexander-Telemakov-presviter-Chumakinsk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47197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Гавриил (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Игошкин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архимандрит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Мелекесский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7718" cy="51149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23 мая (5 июня) 1888 года в Пензенской области.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Служил в Саратовской области, Москве, Ульяновске и Мелекессе.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Около 13 лет провёл в лагерях и ссылках.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Скончался 18 октября 1959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Причислен к лику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общецерковных</a:t>
            </a:r>
            <a:r>
              <a:rPr lang="ru-RU" dirty="0" smtClean="0">
                <a:solidFill>
                  <a:srgbClr val="002060"/>
                </a:solidFill>
              </a:rPr>
              <a:t> святых года на Юбилейном Архиерейском Соборе Русской Православной Церкви 20 августа 2000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18 октября.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Святые мощи в Никольском соборе г.Димитровграда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5" name="Picture 3" descr="C:\Users\Lenovo\Documents\Святые и праведники Симбирска\ikona-prepodobnoispovednika-gavriila-igoshkina-arhimandrita-melekessk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113739" cy="505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00562" cy="40830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Канонизированные святые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Симбирского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Lenovo\Documents\Святые и праведники Симбирска\Икона_svyatye_grada_simbirsk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-54847"/>
            <a:ext cx="4643438" cy="6912848"/>
          </a:xfrm>
          <a:prstGeom prst="rect">
            <a:avLst/>
          </a:prstGeom>
          <a:noFill/>
        </p:spPr>
      </p:pic>
      <p:pic>
        <p:nvPicPr>
          <p:cNvPr id="2050" name="Picture 2" descr="C:\Users\Lenovo\Downloads\2015-05-24 14-40-38 О конкурсе  Православная инициатива  - Google Chro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00561" cy="9674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24147"/>
            <a:ext cx="3786214" cy="20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857892"/>
            <a:ext cx="3786214" cy="5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Гавриил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Игошкин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571480"/>
            <a:ext cx="6143636" cy="6286520"/>
          </a:xfrm>
        </p:spPr>
        <p:txBody>
          <a:bodyPr>
            <a:noAutofit/>
          </a:bodyPr>
          <a:lstStyle/>
          <a:p>
            <a:r>
              <a:rPr lang="ru-RU" sz="1600" spc="-30" dirty="0" smtClean="0">
                <a:solidFill>
                  <a:srgbClr val="002060"/>
                </a:solidFill>
              </a:rPr>
              <a:t>О святом Гаврииле (в миру Иван Иванович </a:t>
            </a:r>
            <a:r>
              <a:rPr lang="ru-RU" sz="1600" spc="-30" dirty="0" err="1" smtClean="0">
                <a:solidFill>
                  <a:srgbClr val="002060"/>
                </a:solidFill>
              </a:rPr>
              <a:t>Игошкин</a:t>
            </a:r>
            <a:r>
              <a:rPr lang="ru-RU" sz="1600" spc="-30" dirty="0" smtClean="0">
                <a:solidFill>
                  <a:srgbClr val="002060"/>
                </a:solidFill>
              </a:rPr>
              <a:t>) можно сказать одним словом: «столп веры». На нем явно почивала благодать Божия.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В 16 лет Иван стал насельником </a:t>
            </a:r>
            <a:r>
              <a:rPr lang="ru-RU" sz="1600" spc="-30" dirty="0" err="1" smtClean="0">
                <a:solidFill>
                  <a:srgbClr val="002060"/>
                </a:solidFill>
              </a:rPr>
              <a:t>Богородице-Казанского-Жадовского</a:t>
            </a:r>
            <a:r>
              <a:rPr lang="ru-RU" sz="1600" spc="-30" dirty="0" smtClean="0">
                <a:solidFill>
                  <a:srgbClr val="002060"/>
                </a:solidFill>
              </a:rPr>
              <a:t> мужского монастыря </a:t>
            </a:r>
            <a:r>
              <a:rPr lang="ru-RU" sz="1600" spc="-30" dirty="0" err="1" smtClean="0">
                <a:solidFill>
                  <a:srgbClr val="002060"/>
                </a:solidFill>
              </a:rPr>
              <a:t>Симбирской</a:t>
            </a:r>
            <a:r>
              <a:rPr lang="ru-RU" sz="1600" spc="-30" dirty="0" smtClean="0">
                <a:solidFill>
                  <a:srgbClr val="002060"/>
                </a:solidFill>
              </a:rPr>
              <a:t> епархии. 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После революции становится диаконом и священником в Саратовской области.  С 1922 по 1928 год служит в </a:t>
            </a:r>
            <a:r>
              <a:rPr lang="ru-RU" sz="1600" spc="-30" dirty="0" err="1" smtClean="0">
                <a:solidFill>
                  <a:srgbClr val="002060"/>
                </a:solidFill>
              </a:rPr>
              <a:t>Марфо-Мариинской</a:t>
            </a:r>
            <a:r>
              <a:rPr lang="ru-RU" sz="1600" spc="-30" dirty="0" smtClean="0">
                <a:solidFill>
                  <a:srgbClr val="002060"/>
                </a:solidFill>
              </a:rPr>
              <a:t> обители города Москвы, затем до 1931 года в храме </a:t>
            </a:r>
            <a:r>
              <a:rPr lang="ru-RU" sz="1600" spc="-30" dirty="0" err="1" smtClean="0">
                <a:solidFill>
                  <a:srgbClr val="002060"/>
                </a:solidFill>
              </a:rPr>
              <a:t>Свт.Николая</a:t>
            </a:r>
            <a:r>
              <a:rPr lang="ru-RU" sz="1600" spc="-30" dirty="0" smtClean="0">
                <a:solidFill>
                  <a:srgbClr val="002060"/>
                </a:solidFill>
              </a:rPr>
              <a:t> в Пыжах.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14 апреля 1931 года о.Гавриил был осужден и оправлен в лагерь Екатеринбургской области. После возвращения в Москву, он служил в храме Воскресения Христова в </a:t>
            </a:r>
            <a:r>
              <a:rPr lang="ru-RU" sz="1600" spc="-30" dirty="0" err="1" smtClean="0">
                <a:solidFill>
                  <a:srgbClr val="002060"/>
                </a:solidFill>
              </a:rPr>
              <a:t>Кадашах</a:t>
            </a:r>
            <a:r>
              <a:rPr lang="ru-RU" sz="1600" spc="-3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В 1936 году был вторично арестован. Отбывал срок до 1942 года в Республике Коми. 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После освобождения уехал к сестре в Пензенскую область. Но через месяц пошёл пешком в Ульяновск, так как туда была эвакуирована Московская Патриархия. По дороге заходил к старцу Василию </a:t>
            </a:r>
            <a:r>
              <a:rPr lang="ru-RU" sz="1600" spc="-30" dirty="0" err="1" smtClean="0">
                <a:solidFill>
                  <a:srgbClr val="002060"/>
                </a:solidFill>
              </a:rPr>
              <a:t>Уреньскому</a:t>
            </a:r>
            <a:r>
              <a:rPr lang="ru-RU" sz="1600" spc="-30" dirty="0" smtClean="0">
                <a:solidFill>
                  <a:srgbClr val="002060"/>
                </a:solidFill>
              </a:rPr>
              <a:t>. Потом служил в Ульяновске и Мелекесе. 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8 июня 1949 года снова был арестован и за «антисоветскую агитацию» приговорен к 10 годам лагерей.  В вину ему также ставили то, что он поминал на службе «врага революционного движения» отца Иоанна </a:t>
            </a:r>
            <a:r>
              <a:rPr lang="ru-RU" sz="1600" spc="-30" dirty="0" err="1" smtClean="0">
                <a:solidFill>
                  <a:srgbClr val="002060"/>
                </a:solidFill>
              </a:rPr>
              <a:t>Кронштадтского</a:t>
            </a:r>
            <a:r>
              <a:rPr lang="ru-RU" sz="1600" spc="-3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600" spc="-30" dirty="0" smtClean="0">
                <a:solidFill>
                  <a:srgbClr val="002060"/>
                </a:solidFill>
              </a:rPr>
              <a:t>После досрочного освобождения  в 1954 году он вернулся в Мелекесс. </a:t>
            </a:r>
            <a:endParaRPr lang="ru-RU" sz="1600" spc="-30" dirty="0"/>
          </a:p>
        </p:txBody>
      </p:sp>
      <p:pic>
        <p:nvPicPr>
          <p:cNvPr id="14338" name="Picture 2" descr="C:\Users\Lenovo\Documents\Святые и праведники Симбирска\gavriil мелекес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58" y="1142984"/>
            <a:ext cx="293155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«Плачущая» икона архимандрита Гавриила            в храме «Всех святых»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г.Ульяновска.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иконы - иконописец Виталий Борисов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Lenovo\Documents\Святые и праведники Симбирска\Гавриил мелекесский икона плач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1737"/>
            <a:ext cx="7596198" cy="505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Неканонизированные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православные подвижники Симбирска-Ульяновска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C:\Users\Lenovo\Documents\Святые и праведники Симбирска\симбирск старый реконст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964066" cy="2786082"/>
          </a:xfrm>
          <a:prstGeom prst="rect">
            <a:avLst/>
          </a:prstGeom>
          <a:noFill/>
        </p:spPr>
      </p:pic>
      <p:pic>
        <p:nvPicPr>
          <p:cNvPr id="1026" name="Picture 2" descr="C:\Users\Lenovo\Pictures\соб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86348"/>
            <a:ext cx="4557714" cy="3002250"/>
          </a:xfrm>
          <a:prstGeom prst="rect">
            <a:avLst/>
          </a:prstGeom>
          <a:noFill/>
        </p:spPr>
      </p:pic>
      <p:pic>
        <p:nvPicPr>
          <p:cNvPr id="6" name="Picture 2" descr="C:\Users\Lenovo\Downloads\2015-05-24 14-40-38 О конкурсе  Православная инициатива  - Google Chrom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4143372" cy="905077"/>
          </a:xfrm>
          <a:prstGeom prst="rect">
            <a:avLst/>
          </a:prstGeom>
          <a:noFill/>
        </p:spPr>
      </p:pic>
      <p:pic>
        <p:nvPicPr>
          <p:cNvPr id="1027" name="Picture 3" descr="C:\Users\Lenovo\Downloads\Рисунок-логотип СЦПК —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643446"/>
            <a:ext cx="20447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Архидиакон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Розов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10 (23) февраля 1874 года.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Учился 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Духовной Семинарии.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Служил в Троицком соборе Симбирска.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Служил в Москве и Санкт-Петербурге.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Скончался 30 мая 1923 года. </a:t>
            </a:r>
            <a:endParaRPr lang="ru-RU" dirty="0"/>
          </a:p>
        </p:txBody>
      </p:sp>
      <p:pic>
        <p:nvPicPr>
          <p:cNvPr id="9218" name="Picture 2" descr="C:\Users\Lenovo\Documents\Святые и праведники Симбирска\розов 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214710" cy="460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покорял сердца верующих небывалой силой своего потрясающего голоса!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Архидиакон Константин Розов - истинно русский богатырь!  Красавец-брюнет с прекрасными, спадающими на плечи кудрями, огромным ростом - 196 см!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Великой силой своей молитвы и силой своего голоса он покорил сердца простых людей, композиторов и режиссеров,  князей и даже императора Николая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Образ Розова нашел отображение в романах А.Толстого «Хождение по мукам» и В.Шишкова «</a:t>
            </a:r>
            <a:r>
              <a:rPr lang="ru-RU" dirty="0" err="1" smtClean="0">
                <a:solidFill>
                  <a:srgbClr val="002060"/>
                </a:solidFill>
              </a:rPr>
              <a:t>Угрюм-река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 его голосе упоминал в своих мемуарах даже великий Маршал Победы Георгий Жуков.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Его называли «Шаляпиным от церкви».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Lenovo\Documents\Святые и праведники Симбирска\Архидиакон-Константин-Васильевич-Розов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286148" cy="462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Архидиакон Константин Васильевич Розов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8729666" cy="5429288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 smtClean="0">
                <a:solidFill>
                  <a:srgbClr val="002060"/>
                </a:solidFill>
              </a:rPr>
              <a:t>Родился 10 (23) февраля 1874 года в селе Жданово </a:t>
            </a:r>
            <a:r>
              <a:rPr lang="ru-RU" sz="2100" dirty="0" err="1" smtClean="0">
                <a:solidFill>
                  <a:srgbClr val="002060"/>
                </a:solidFill>
              </a:rPr>
              <a:t>Симбирской</a:t>
            </a:r>
            <a:r>
              <a:rPr lang="ru-RU" sz="2100" dirty="0" smtClean="0">
                <a:solidFill>
                  <a:srgbClr val="002060"/>
                </a:solidFill>
              </a:rPr>
              <a:t> губернии </a:t>
            </a:r>
            <a:r>
              <a:rPr lang="ru-RU" sz="2100" dirty="0" err="1" smtClean="0">
                <a:solidFill>
                  <a:srgbClr val="002060"/>
                </a:solidFill>
              </a:rPr>
              <a:t>Курмышского</a:t>
            </a:r>
            <a:r>
              <a:rPr lang="ru-RU" sz="2100" dirty="0" smtClean="0">
                <a:solidFill>
                  <a:srgbClr val="002060"/>
                </a:solidFill>
              </a:rPr>
              <a:t> уезда (ныне </a:t>
            </a:r>
            <a:r>
              <a:rPr lang="ru-RU" sz="2100" dirty="0" err="1" smtClean="0">
                <a:solidFill>
                  <a:srgbClr val="002060"/>
                </a:solidFill>
              </a:rPr>
              <a:t>Сергачевского</a:t>
            </a:r>
            <a:r>
              <a:rPr lang="ru-RU" sz="2100" dirty="0" smtClean="0">
                <a:solidFill>
                  <a:srgbClr val="002060"/>
                </a:solidFill>
              </a:rPr>
              <a:t> района Нижегородской области).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Учился в сельской школе, </a:t>
            </a:r>
            <a:r>
              <a:rPr lang="ru-RU" sz="2100" dirty="0" err="1" smtClean="0">
                <a:solidFill>
                  <a:srgbClr val="002060"/>
                </a:solidFill>
              </a:rPr>
              <a:t>Алатырском</a:t>
            </a:r>
            <a:r>
              <a:rPr lang="ru-RU" sz="2100" dirty="0" smtClean="0">
                <a:solidFill>
                  <a:srgbClr val="002060"/>
                </a:solidFill>
              </a:rPr>
              <a:t> духовном училище, </a:t>
            </a:r>
            <a:r>
              <a:rPr lang="ru-RU" sz="2100" dirty="0" err="1" smtClean="0">
                <a:solidFill>
                  <a:srgbClr val="002060"/>
                </a:solidFill>
              </a:rPr>
              <a:t>Симбирской</a:t>
            </a:r>
            <a:r>
              <a:rPr lang="ru-RU" sz="2100" dirty="0" smtClean="0">
                <a:solidFill>
                  <a:srgbClr val="002060"/>
                </a:solidFill>
              </a:rPr>
              <a:t> Духовной Семинарии (1895).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Служил диаконом в Симбирском Кафедральном Троицком Соборе (1896-98).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Служил протодьяконом в Москве, в Храме Христа Спасителя и в Большом Успенском Соборе (1898-1904).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Протодьякон при Соборе Зимнего Дворца в Санкт-Петербурге (1904-1907).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Протодьякон в Большом Успенском Соборе г. Москвы (с 1907 года).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В январе 1918 года становится архидиаконом.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На Поместном Соборе в июле 1918 года первым возглашает «Многая лета» вновь избранному Святому Патриарху Тихону.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Константин Розов не только служил в Церкви, но и выступал с концертами  в Московской консерватории и других залах.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Он был солистом Московской Государственной Академической капеллы и концертировал совместно с артистами московского Большого театра и театров Петрограда в разных городах России: в Архангельске, Нижнем Новгороде, Екатеринбурге и многих других городах, в том числе и за границей. </a:t>
            </a:r>
          </a:p>
          <a:p>
            <a:endParaRPr lang="ru-RU" sz="2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Иоаким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(Благовидов)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19 сентября (2 октября) 1860 года.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Учился 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Духовной Семинарии и Казанской Духовной Академии.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с 1928 по 1930 год.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Скончался 18 октября 1930 года.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Погребен на Старом кладбище (ул. К.Маркса)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C:\Users\Lenovo\Documents\Святые и праведники Симбирска\архиепископ Иоаким Благовидов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30897"/>
            <a:ext cx="3095624" cy="4303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Иоаким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(Благовидов)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5721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Будущий Владыка в крещении получил имя Иаков (Яков).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1883 году Яков вступает в брак с дочерью умершего священника в городе Казани.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1884 году рукоположен в сан иерея.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1885 по 1894 год служит в Вятской епархии.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 августа 1894 года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законоучитель и настоятель храма </a:t>
            </a:r>
            <a:r>
              <a:rPr lang="ru-RU" dirty="0" err="1" smtClean="0">
                <a:solidFill>
                  <a:srgbClr val="002060"/>
                </a:solidFill>
              </a:rPr>
              <a:t>Симбирской</a:t>
            </a:r>
            <a:r>
              <a:rPr lang="ru-RU" dirty="0" smtClean="0">
                <a:solidFill>
                  <a:srgbClr val="002060"/>
                </a:solidFill>
              </a:rPr>
              <a:t> мужской классической гимназии.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1911 по 1917 год представлял Церковь в </a:t>
            </a:r>
            <a:r>
              <a:rPr lang="ru-RU" dirty="0" err="1" smtClean="0">
                <a:solidFill>
                  <a:srgbClr val="002060"/>
                </a:solidFill>
              </a:rPr>
              <a:t>Симбирской</a:t>
            </a:r>
            <a:r>
              <a:rPr lang="ru-RU" dirty="0" smtClean="0">
                <a:solidFill>
                  <a:srgbClr val="002060"/>
                </a:solidFill>
              </a:rPr>
              <a:t> городской думе.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1917 году был избран председателем Совета союза духовенства </a:t>
            </a:r>
            <a:r>
              <a:rPr lang="ru-RU" dirty="0" err="1" smtClean="0">
                <a:solidFill>
                  <a:srgbClr val="002060"/>
                </a:solidFill>
              </a:rPr>
              <a:t>Симбирской</a:t>
            </a:r>
            <a:r>
              <a:rPr lang="ru-RU" dirty="0" smtClean="0">
                <a:solidFill>
                  <a:srgbClr val="002060"/>
                </a:solidFill>
              </a:rPr>
              <a:t> епархии.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1919 году стал священником </a:t>
            </a:r>
            <a:r>
              <a:rPr lang="ru-RU" dirty="0" err="1" smtClean="0">
                <a:solidFill>
                  <a:srgbClr val="002060"/>
                </a:solidFill>
              </a:rPr>
              <a:t>Воскресенско-Германовского</a:t>
            </a:r>
            <a:r>
              <a:rPr lang="ru-RU" dirty="0" smtClean="0">
                <a:solidFill>
                  <a:srgbClr val="002060"/>
                </a:solidFill>
              </a:rPr>
              <a:t> храма.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1920 году скончалась супруга Мария Федоровна.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этом же году архиепископ  </a:t>
            </a:r>
            <a:r>
              <a:rPr lang="ru-RU" dirty="0" err="1" smtClean="0">
                <a:solidFill>
                  <a:srgbClr val="002060"/>
                </a:solidFill>
              </a:rPr>
              <a:t>Симбирский</a:t>
            </a:r>
            <a:r>
              <a:rPr lang="ru-RU" dirty="0" smtClean="0">
                <a:solidFill>
                  <a:srgbClr val="002060"/>
                </a:solidFill>
              </a:rPr>
              <a:t> Александр (</a:t>
            </a:r>
            <a:r>
              <a:rPr lang="ru-RU" dirty="0" err="1" smtClean="0">
                <a:solidFill>
                  <a:srgbClr val="002060"/>
                </a:solidFill>
              </a:rPr>
              <a:t>Трапицын</a:t>
            </a:r>
            <a:r>
              <a:rPr lang="ru-RU" dirty="0" smtClean="0">
                <a:solidFill>
                  <a:srgbClr val="002060"/>
                </a:solidFill>
              </a:rPr>
              <a:t>) – сам будущий святой </a:t>
            </a:r>
            <a:r>
              <a:rPr lang="ru-RU" dirty="0" err="1" smtClean="0">
                <a:solidFill>
                  <a:srgbClr val="002060"/>
                </a:solidFill>
              </a:rPr>
              <a:t>новомученик</a:t>
            </a:r>
            <a:r>
              <a:rPr lang="ru-RU" dirty="0" smtClean="0">
                <a:solidFill>
                  <a:srgbClr val="002060"/>
                </a:solidFill>
              </a:rPr>
              <a:t>  -  предложил  отцу Иакову стать епископом.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27 июня 1921 года был совершен монашеский постриг и рукоположение во епископа </a:t>
            </a:r>
            <a:r>
              <a:rPr lang="ru-RU" dirty="0" err="1" smtClean="0">
                <a:solidFill>
                  <a:srgbClr val="002060"/>
                </a:solidFill>
              </a:rPr>
              <a:t>Алатырского</a:t>
            </a:r>
            <a:r>
              <a:rPr lang="ru-RU" dirty="0" smtClean="0">
                <a:solidFill>
                  <a:srgbClr val="002060"/>
                </a:solidFill>
              </a:rPr>
              <a:t>. Отец Иаков получает новое имя </a:t>
            </a:r>
            <a:r>
              <a:rPr lang="ru-RU" dirty="0" err="1" smtClean="0">
                <a:solidFill>
                  <a:srgbClr val="002060"/>
                </a:solidFill>
              </a:rPr>
              <a:t>Иоаким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1922 году владыка </a:t>
            </a:r>
            <a:r>
              <a:rPr lang="ru-RU" dirty="0" err="1" smtClean="0">
                <a:solidFill>
                  <a:srgbClr val="002060"/>
                </a:solidFill>
              </a:rPr>
              <a:t>Иоаким</a:t>
            </a:r>
            <a:r>
              <a:rPr lang="ru-RU" dirty="0" smtClean="0">
                <a:solidFill>
                  <a:srgbClr val="002060"/>
                </a:solidFill>
              </a:rPr>
              <a:t> не подчинился обновленческому ВЦУ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и до самой смерти отстаивал верность своей епархии сначала Патриарху Тихону и затем митрополиту Сергию (</a:t>
            </a:r>
            <a:r>
              <a:rPr lang="ru-RU" dirty="0" err="1" smtClean="0">
                <a:solidFill>
                  <a:srgbClr val="002060"/>
                </a:solidFill>
              </a:rPr>
              <a:t>Старгородскому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Иоаким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(Благовидов)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571612"/>
            <a:ext cx="4857784" cy="50720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феврале 1923 года Владыка был арестован. Затем отправлен в таганскую тюрьму города Москвы. А оттуда в Архангельск и на Соловки.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июле 1926 года епископ </a:t>
            </a:r>
            <a:r>
              <a:rPr lang="ru-RU" dirty="0" err="1" smtClean="0">
                <a:solidFill>
                  <a:srgbClr val="002060"/>
                </a:solidFill>
              </a:rPr>
              <a:t>Иоаким</a:t>
            </a:r>
            <a:r>
              <a:rPr lang="ru-RU" dirty="0" smtClean="0">
                <a:solidFill>
                  <a:srgbClr val="002060"/>
                </a:solidFill>
              </a:rPr>
              <a:t> принял активное участие в составлении «Соловецкого послания» (обращения к правительству СССР православных епископов из Соловецких островов).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сентябре 1926 года епископ </a:t>
            </a:r>
            <a:r>
              <a:rPr lang="ru-RU" dirty="0" err="1" smtClean="0">
                <a:solidFill>
                  <a:srgbClr val="002060"/>
                </a:solidFill>
              </a:rPr>
              <a:t>Иоаким</a:t>
            </a:r>
            <a:r>
              <a:rPr lang="ru-RU" dirty="0" smtClean="0">
                <a:solidFill>
                  <a:srgbClr val="002060"/>
                </a:solidFill>
              </a:rPr>
              <a:t> вернулся в Ульяновскую епархию и продолжал борьбу с обновленцами и «григорианским» расколом до самой своей кончины  18 октября 1930 года.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Lenovo\Documents\Святые и праведники Симбирска\Иоаким.1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090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Старец Василий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Струев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Уреньский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14 (27) августа 1868 года.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Заболел и лежал с 1905 года.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Помогал людям молитвой, исцелял больных.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Скончался 9 июля 1950 года.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Погребен на кладбище села Большой Урень (ныне: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Урено-Карлинское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Users\Lenovo\Documents\Святые и праведники Симбирска\василий урень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0287" y="1600200"/>
            <a:ext cx="32544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блаженный Андрей Огородников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Симбирский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юродивый, чудотворец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75775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Родился 4 (17) июля 1763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Скончался 28 ноября (10 декабря) 1841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Канонизирован как </a:t>
            </a:r>
            <a:r>
              <a:rPr lang="ru-RU" dirty="0" err="1" smtClean="0">
                <a:solidFill>
                  <a:srgbClr val="002060"/>
                </a:solidFill>
              </a:rPr>
              <a:t>местночтимый</a:t>
            </a:r>
            <a:r>
              <a:rPr lang="ru-RU" dirty="0" smtClean="0">
                <a:solidFill>
                  <a:srgbClr val="002060"/>
                </a:solidFill>
              </a:rPr>
              <a:t> святой 3 июня 1998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2004 года - общероссийский святой.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3 июня, 10 декабря.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Святые мощи в </a:t>
            </a:r>
            <a:r>
              <a:rPr lang="ru-RU" dirty="0" err="1" smtClean="0">
                <a:solidFill>
                  <a:srgbClr val="002060"/>
                </a:solidFill>
              </a:rPr>
              <a:t>Спасо-Вознесенском</a:t>
            </a:r>
            <a:r>
              <a:rPr lang="ru-RU" dirty="0" smtClean="0">
                <a:solidFill>
                  <a:srgbClr val="002060"/>
                </a:solidFill>
              </a:rPr>
              <a:t> соборе г.Ульяновска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72444"/>
            <a:ext cx="3276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Старец Василий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82 лет своей жизни 45 старец Василий находился в неподвижном - лежачем состоянии. Беда пришла нежданно, это случилось в 1905 году.  Но Василий не отчаялся, а стал молиться Богу и стяжал великую Благодать! И Бог дал ему дары, чтобы помогать людям: молится, исцелять, пророчествовать.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Был чудесный случай. Однажды, поздним вечером, </a:t>
            </a:r>
            <a:r>
              <a:rPr lang="ru-RU" dirty="0" err="1" smtClean="0">
                <a:solidFill>
                  <a:srgbClr val="002060"/>
                </a:solidFill>
              </a:rPr>
              <a:t>уреньская</a:t>
            </a:r>
            <a:r>
              <a:rPr lang="ru-RU" dirty="0" smtClean="0">
                <a:solidFill>
                  <a:srgbClr val="002060"/>
                </a:solidFill>
              </a:rPr>
              <a:t> мельничиха Анастасия вышла из избы во двор (что-то понадобилось) и ахнула: от дома старца до неба огненный столб стоит. Она испугалась. Утром прибежала чуть свет к отцу Василию и рассказала об увиденном. «Ангелы были», - очень просто пояснил он.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военные годы, когда подолгу не было вестей с фронта, ходили к отцу Василию спросить: как молиться - «о здравии» или «за упокой»? Он отвечал, как и это всегда подтверждалось. Одной </a:t>
            </a:r>
            <a:r>
              <a:rPr lang="ru-RU" dirty="0" err="1" smtClean="0">
                <a:solidFill>
                  <a:srgbClr val="002060"/>
                </a:solidFill>
              </a:rPr>
              <a:t>уреньской</a:t>
            </a:r>
            <a:r>
              <a:rPr lang="ru-RU" dirty="0" smtClean="0">
                <a:solidFill>
                  <a:srgbClr val="002060"/>
                </a:solidFill>
              </a:rPr>
              <a:t> сказал: «Пока ты у меня сидишь, весточка домой придет». Пока та бежала до дома, почтальон, действительно, принесла письмо фронта.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сороковой день по смерти старца  Василия архимандрит Гавриил  (</a:t>
            </a:r>
            <a:r>
              <a:rPr lang="ru-RU" dirty="0" err="1" smtClean="0">
                <a:solidFill>
                  <a:srgbClr val="002060"/>
                </a:solidFill>
              </a:rPr>
              <a:t>Игошкин</a:t>
            </a:r>
            <a:r>
              <a:rPr lang="ru-RU" dirty="0" smtClean="0">
                <a:solidFill>
                  <a:srgbClr val="002060"/>
                </a:solidFill>
              </a:rPr>
              <a:t>) сказал такие слова: «Старец Василий превзошел самого многострадального Иова.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Архиепископ Иоанн (</a:t>
            </a:r>
            <a:r>
              <a:rPr lang="ru-RU" dirty="0" err="1" smtClean="0">
                <a:solidFill>
                  <a:srgbClr val="002060"/>
                </a:solidFill>
              </a:rPr>
              <a:t>Братолюбов</a:t>
            </a:r>
            <a:r>
              <a:rPr lang="ru-RU" dirty="0" smtClean="0">
                <a:solidFill>
                  <a:srgbClr val="002060"/>
                </a:solidFill>
              </a:rPr>
              <a:t>), когда узнал о старце Василии, спросил ухаживавших за ним женщин: «А вам он кто, что так часто заказываете поминовение?» - «Он был больной. Он нас приветил». «А! Он был больной. Он вас приветил! Ну, уж теперь-то он вас не оставит - он у Престола Божия...».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Старец Василий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Струев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святой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Гавриил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Игошкин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72056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Однажды зимой, во время войны, к старцу пришел отец Гавриил (ныне - святой </a:t>
            </a:r>
            <a:r>
              <a:rPr lang="ru-RU" dirty="0" err="1" smtClean="0">
                <a:solidFill>
                  <a:srgbClr val="002060"/>
                </a:solidFill>
              </a:rPr>
              <a:t>преподобноисповедник</a:t>
            </a:r>
            <a:r>
              <a:rPr lang="ru-RU" dirty="0" smtClean="0">
                <a:solidFill>
                  <a:srgbClr val="002060"/>
                </a:solidFill>
              </a:rPr>
              <a:t> Гавриил, архимандрит </a:t>
            </a:r>
            <a:r>
              <a:rPr lang="ru-RU" dirty="0" err="1" smtClean="0">
                <a:solidFill>
                  <a:srgbClr val="002060"/>
                </a:solidFill>
              </a:rPr>
              <a:t>Мелекесский</a:t>
            </a:r>
            <a:r>
              <a:rPr lang="ru-RU" dirty="0" smtClean="0">
                <a:solidFill>
                  <a:srgbClr val="002060"/>
                </a:solidFill>
              </a:rPr>
              <a:t>), в кафтане и лаптях, как нищий. Он сидел в дверях, на пороге и рассказывал о своей жизни.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Его надо оставить у нас, - сказал старец Василий. Так отец Гавриил остался и прожил в этих краях три года, читал проповеди проповедовал и причащал. Совершал Божественную Литургию. И в 1946 году, его назначили настоятелем </a:t>
            </a:r>
            <a:r>
              <a:rPr lang="ru-RU" dirty="0" err="1" smtClean="0">
                <a:solidFill>
                  <a:srgbClr val="002060"/>
                </a:solidFill>
              </a:rPr>
              <a:t>Неопалимовского</a:t>
            </a:r>
            <a:r>
              <a:rPr lang="ru-RU" dirty="0" smtClean="0">
                <a:solidFill>
                  <a:srgbClr val="002060"/>
                </a:solidFill>
              </a:rPr>
              <a:t> храма Ульяновске, а затем перевели в Мелекесс. </a:t>
            </a:r>
          </a:p>
          <a:p>
            <a:endParaRPr lang="ru-RU" dirty="0"/>
          </a:p>
        </p:txBody>
      </p:sp>
      <p:pic>
        <p:nvPicPr>
          <p:cNvPr id="3074" name="Picture 2" descr="C:\Users\Lenovo\Documents\Святые и праведники Симбирска\василий уреньский 2 с арх гавриил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905132" cy="441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(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Братолюбов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407196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16 (29) июня 1882 года.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с 1953 по 1959 год.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Скончался 27 февраля 1968 года.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Погребен на Старом кладбище (ул.К.Маркса).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Lenovo\Documents\Святые и праведники Симбирска\архиепископ Иоанн Братолюб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6562" y="1600200"/>
            <a:ext cx="294187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(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Братолюбов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5257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 всех фотографий и портретов на нас смотрит умное, но неизменно печальное и худое лицо с высоким лбом и небольшой, но окладистой бородкой. </a:t>
            </a:r>
          </a:p>
          <a:p>
            <a:r>
              <a:rPr lang="ru-RU" sz="2000" dirty="0" smtClean="0"/>
              <a:t>Мудрый и начитанный, многим он запомнился своим юродством, которым отличался с юных лет.</a:t>
            </a:r>
          </a:p>
          <a:p>
            <a:r>
              <a:rPr lang="ru-RU" sz="2000" dirty="0" smtClean="0"/>
              <a:t>В глазах современников он остался верным подвижником Православия. </a:t>
            </a:r>
          </a:p>
          <a:p>
            <a:r>
              <a:rPr lang="ru-RU" sz="2000" dirty="0" smtClean="0"/>
              <a:t>Несмотря ни на что, в любую, даже самую лютую пору, он не прекращал верить, что Господь не оставит своей милостью вверенную ему паству.</a:t>
            </a:r>
            <a:endParaRPr lang="ru-RU" sz="2000" dirty="0"/>
          </a:p>
        </p:txBody>
      </p:sp>
      <p:pic>
        <p:nvPicPr>
          <p:cNvPr id="2050" name="Picture 2" descr="C:\Users\Lenovo\Documents\Святые и праведники Симбирска\архиепископ Иоанн Братолюбов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90701"/>
            <a:ext cx="3643338" cy="4515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Ульяновский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(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Братолюбов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578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Родился в Казани 16 (29) июня 1882 года в семье протоиерея.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 окончании Казанской Духовной Академии, еще в 1906 году отец Иоанн был определен в </a:t>
            </a:r>
            <a:r>
              <a:rPr lang="ru-RU" sz="1600" dirty="0" err="1" smtClean="0">
                <a:solidFill>
                  <a:srgbClr val="002060"/>
                </a:solidFill>
              </a:rPr>
              <a:t>Симбирскую</a:t>
            </a:r>
            <a:r>
              <a:rPr lang="ru-RU" sz="1600" dirty="0" smtClean="0">
                <a:solidFill>
                  <a:srgbClr val="002060"/>
                </a:solidFill>
              </a:rPr>
              <a:t> Духовную Семинарию в должности помощника инспектора.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18 апреля 1907 года его рукополагают в иеродиаконы. Спустя год служения принимает монашество и в </a:t>
            </a:r>
            <a:r>
              <a:rPr lang="ru-RU" sz="1600" dirty="0" err="1" smtClean="0">
                <a:solidFill>
                  <a:srgbClr val="002060"/>
                </a:solidFill>
              </a:rPr>
              <a:t>Жадовской</a:t>
            </a:r>
            <a:r>
              <a:rPr lang="ru-RU" sz="1600" dirty="0" smtClean="0">
                <a:solidFill>
                  <a:srgbClr val="002060"/>
                </a:solidFill>
              </a:rPr>
              <a:t> Казанской пустыни был посвящен в иеромонахи.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 1909 по 1912 год иеромонах Иоанн проводит миссионерскую работу в Перми, </a:t>
            </a:r>
            <a:r>
              <a:rPr lang="ru-RU" sz="1600" dirty="0" err="1" smtClean="0">
                <a:solidFill>
                  <a:srgbClr val="002060"/>
                </a:solidFill>
              </a:rPr>
              <a:t>Олонецкой</a:t>
            </a:r>
            <a:r>
              <a:rPr lang="ru-RU" sz="1600" dirty="0" smtClean="0">
                <a:solidFill>
                  <a:srgbClr val="002060"/>
                </a:solidFill>
              </a:rPr>
              <a:t> губернии, Карелии.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 1912 года служит в духовных образовательных организациях и был настоятелем в мужском монастыре города Тюмени.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 1923 году  хиротонисан во епископа. Хиротонию возглавлял Св. Патриарх Тихон. Управлял </a:t>
            </a:r>
            <a:r>
              <a:rPr lang="ru-RU" sz="1600" dirty="0" err="1" smtClean="0">
                <a:solidFill>
                  <a:srgbClr val="002060"/>
                </a:solidFill>
              </a:rPr>
              <a:t>Тобольской</a:t>
            </a:r>
            <a:r>
              <a:rPr lang="ru-RU" sz="1600" dirty="0" smtClean="0">
                <a:solidFill>
                  <a:srgbClr val="002060"/>
                </a:solidFill>
              </a:rPr>
              <a:t>, Иркутской, Тамбовской и другими епархиями.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23 октября 1931 года был арестован, заключен в свердловскую тюрьму и приговорен к 5 годам. Освобождён в конце 1936 года.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16 октября 1937 года был арестован повторно. Приговорён к 10 годам. Но был освобождён  в феврале 1943 года. Вернулся к службе в Церкви. 15 июля возведён в сан архиепископа.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 января 1953 по 21 мая 1959 года управлял Ульяновской и </a:t>
            </a:r>
            <a:r>
              <a:rPr lang="ru-RU" sz="1600" dirty="0" err="1" smtClean="0">
                <a:solidFill>
                  <a:srgbClr val="002060"/>
                </a:solidFill>
              </a:rPr>
              <a:t>Мелекесской</a:t>
            </a:r>
            <a:r>
              <a:rPr lang="ru-RU" sz="1600" dirty="0" smtClean="0">
                <a:solidFill>
                  <a:srgbClr val="002060"/>
                </a:solidFill>
              </a:rPr>
              <a:t> епархией.  После этого проживал на покое в Ульяновске.  Юродствовал.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Отпевание архиепископа Иоанна совершил  епископ Иоанн (</a:t>
            </a:r>
            <a:r>
              <a:rPr lang="ru-RU" sz="1600" dirty="0" err="1" smtClean="0">
                <a:solidFill>
                  <a:srgbClr val="002060"/>
                </a:solidFill>
              </a:rPr>
              <a:t>Снычев</a:t>
            </a:r>
            <a:r>
              <a:rPr lang="ru-RU" sz="1600" dirty="0" smtClean="0">
                <a:solidFill>
                  <a:srgbClr val="002060"/>
                </a:solidFill>
              </a:rPr>
              <a:t>), </a:t>
            </a:r>
            <a:r>
              <a:rPr lang="ru-RU" sz="1600" dirty="0" err="1" smtClean="0">
                <a:solidFill>
                  <a:srgbClr val="002060"/>
                </a:solidFill>
              </a:rPr>
              <a:t>управлявщий</a:t>
            </a:r>
            <a:r>
              <a:rPr lang="ru-RU" sz="1600" dirty="0" smtClean="0">
                <a:solidFill>
                  <a:srgbClr val="002060"/>
                </a:solidFill>
              </a:rPr>
              <a:t> тогда Куйбышевской епархией 29 февраля 1968 года.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Чины святости в православной церкви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Симбирском крае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1. Праотцы</a:t>
            </a:r>
            <a:r>
              <a:rPr lang="ru-RU" sz="5600" dirty="0" smtClean="0"/>
              <a:t>  – это предки Господа нашего Иисуса Христа по человечеству. Ветхозаветные патриархи: Адам, </a:t>
            </a:r>
            <a:r>
              <a:rPr lang="ru-RU" sz="5600" dirty="0" err="1" smtClean="0"/>
              <a:t>Сиф</a:t>
            </a:r>
            <a:r>
              <a:rPr lang="ru-RU" sz="5600" dirty="0" smtClean="0"/>
              <a:t>, </a:t>
            </a:r>
            <a:r>
              <a:rPr lang="ru-RU" sz="5600" dirty="0" err="1" smtClean="0"/>
              <a:t>Енос</a:t>
            </a:r>
            <a:r>
              <a:rPr lang="ru-RU" sz="5600" dirty="0" smtClean="0"/>
              <a:t>, </a:t>
            </a:r>
            <a:r>
              <a:rPr lang="ru-RU" sz="5600" dirty="0" err="1" smtClean="0"/>
              <a:t>Каинан</a:t>
            </a:r>
            <a:r>
              <a:rPr lang="ru-RU" sz="5600" dirty="0" smtClean="0"/>
              <a:t>, </a:t>
            </a:r>
            <a:r>
              <a:rPr lang="ru-RU" sz="5600" dirty="0" err="1" smtClean="0"/>
              <a:t>Малелеил</a:t>
            </a:r>
            <a:r>
              <a:rPr lang="ru-RU" sz="5600" dirty="0" smtClean="0"/>
              <a:t>, </a:t>
            </a:r>
            <a:r>
              <a:rPr lang="ru-RU" sz="5600" dirty="0" err="1" smtClean="0"/>
              <a:t>Иаред</a:t>
            </a:r>
            <a:r>
              <a:rPr lang="ru-RU" sz="5600" dirty="0" smtClean="0"/>
              <a:t>, Енох, </a:t>
            </a:r>
            <a:r>
              <a:rPr lang="ru-RU" sz="5600" dirty="0" err="1" smtClean="0"/>
              <a:t>Мафусал</a:t>
            </a:r>
            <a:r>
              <a:rPr lang="ru-RU" sz="5600" dirty="0" smtClean="0"/>
              <a:t>, </a:t>
            </a:r>
            <a:r>
              <a:rPr lang="ru-RU" sz="5600" dirty="0" err="1" smtClean="0"/>
              <a:t>Ламех</a:t>
            </a:r>
            <a:r>
              <a:rPr lang="ru-RU" sz="5600" dirty="0" smtClean="0"/>
              <a:t> и Ной (</a:t>
            </a:r>
            <a:r>
              <a:rPr lang="ru-RU" sz="5600" u="sng" dirty="0" smtClean="0">
                <a:hlinkClick r:id="rId2"/>
              </a:rPr>
              <a:t>Быт. 5:1-32</a:t>
            </a:r>
            <a:r>
              <a:rPr lang="ru-RU" sz="5600" dirty="0" smtClean="0"/>
              <a:t>). </a:t>
            </a:r>
            <a:r>
              <a:rPr lang="ru-RU" sz="5600" dirty="0" err="1" smtClean="0"/>
              <a:t>Послепотопные</a:t>
            </a:r>
            <a:r>
              <a:rPr lang="ru-RU" sz="5600" dirty="0" smtClean="0"/>
              <a:t> патриархи: Авраам, Исаак, Иаков и Иосиф. К праотцам относятся святые праведные </a:t>
            </a:r>
            <a:r>
              <a:rPr lang="ru-RU" sz="5600" dirty="0" err="1" smtClean="0"/>
              <a:t>богоотцы</a:t>
            </a:r>
            <a:r>
              <a:rPr lang="ru-RU" sz="5600" dirty="0" smtClean="0"/>
              <a:t> </a:t>
            </a:r>
            <a:r>
              <a:rPr lang="ru-RU" sz="5600" dirty="0" err="1" smtClean="0"/>
              <a:t>Иоаким</a:t>
            </a:r>
            <a:r>
              <a:rPr lang="ru-RU" sz="5600" dirty="0" smtClean="0"/>
              <a:t> и Анна – родители Богородицы, а так же праведный Иосиф, </a:t>
            </a:r>
            <a:r>
              <a:rPr lang="ru-RU" sz="5600" dirty="0" err="1" smtClean="0"/>
              <a:t>обручник</a:t>
            </a:r>
            <a:r>
              <a:rPr lang="ru-RU" sz="5600" dirty="0" smtClean="0"/>
              <a:t> Девы Марии. </a:t>
            </a:r>
          </a:p>
          <a:p>
            <a:r>
              <a:rPr lang="ru-RU" sz="5600" b="1" dirty="0" smtClean="0"/>
              <a:t>2. Пророки</a:t>
            </a:r>
            <a:r>
              <a:rPr lang="ru-RU" sz="5600" dirty="0" smtClean="0"/>
              <a:t> – ветхозаветные святые, почитаемые Церковью как провозвестники воли Божией, предрекшие приход Христа.  Пророк Исайя. Пророк Илия. Св. Иоанн Креститель. </a:t>
            </a:r>
          </a:p>
          <a:p>
            <a:r>
              <a:rPr lang="ru-RU" sz="5600" b="1" dirty="0" smtClean="0"/>
              <a:t>3. Апостолы</a:t>
            </a:r>
            <a:r>
              <a:rPr lang="ru-RU" sz="5600" dirty="0" smtClean="0"/>
              <a:t> – 12 и 70 учеников Господа Иисуса Христа, посланные в мир с евангельской проповедью.  </a:t>
            </a:r>
          </a:p>
          <a:p>
            <a:r>
              <a:rPr lang="ru-RU" sz="5600" b="1" dirty="0" smtClean="0"/>
              <a:t>4. Равноапостольные</a:t>
            </a:r>
            <a:r>
              <a:rPr lang="ru-RU" sz="5600" dirty="0" smtClean="0"/>
              <a:t> – святые, обратившие к вере целые народы. Св. кн.Ольга, Св.кн. Владимир. </a:t>
            </a:r>
          </a:p>
          <a:p>
            <a:r>
              <a:rPr lang="ru-RU" sz="5600" b="1" dirty="0" smtClean="0"/>
              <a:t>5. Святители</a:t>
            </a:r>
            <a:r>
              <a:rPr lang="ru-RU" sz="5600" dirty="0" smtClean="0"/>
              <a:t> – святые из епископского чина, которые своей святой жизнью и праведным пастырством осуществили промысел Божий о Церкви.  Святитель  Николай Чудотворец. </a:t>
            </a:r>
          </a:p>
          <a:p>
            <a:r>
              <a:rPr lang="ru-RU" sz="5600" b="1" dirty="0" smtClean="0"/>
              <a:t>6. Мученики</a:t>
            </a:r>
            <a:r>
              <a:rPr lang="ru-RU" sz="5600" dirty="0" smtClean="0"/>
              <a:t> – по-гречески мученик «</a:t>
            </a:r>
            <a:r>
              <a:rPr lang="ru-RU" sz="5600" dirty="0" err="1" smtClean="0"/>
              <a:t>мартирос</a:t>
            </a:r>
            <a:r>
              <a:rPr lang="ru-RU" sz="5600" dirty="0" smtClean="0"/>
              <a:t>» переводится как свидетель, то есть эти святые смертью своей засвидетельствовали свою веру в Иисуса Христа и его воскресение. </a:t>
            </a:r>
            <a:r>
              <a:rPr lang="ru-RU" sz="5600" b="1" dirty="0" smtClean="0"/>
              <a:t>Великомученики</a:t>
            </a:r>
            <a:r>
              <a:rPr lang="ru-RU" sz="5600" dirty="0" smtClean="0"/>
              <a:t> – те, кто претерпел особенно тяжелые и длительные мучения. </a:t>
            </a:r>
            <a:r>
              <a:rPr lang="ru-RU" sz="5600" b="1" dirty="0" err="1" smtClean="0">
                <a:solidFill>
                  <a:srgbClr val="FF0000"/>
                </a:solidFill>
              </a:rPr>
              <a:t>Священномученики</a:t>
            </a:r>
            <a:r>
              <a:rPr lang="ru-RU" sz="5600" dirty="0" smtClean="0"/>
              <a:t> – мученик, принадлежавший к священному сану (священническому или епископскому).  </a:t>
            </a:r>
            <a:r>
              <a:rPr lang="ru-RU" sz="5600" b="1" dirty="0" smtClean="0"/>
              <a:t>Исповедники</a:t>
            </a:r>
            <a:r>
              <a:rPr lang="ru-RU" sz="5600" dirty="0" smtClean="0"/>
              <a:t> – те, кто отрыто провозглашал свою веру во время гонений, те, кто претерпел мучения за веру, но в отличие о мучеников остался жив. </a:t>
            </a:r>
            <a:r>
              <a:rPr lang="ru-RU" sz="5600" b="1" dirty="0" smtClean="0"/>
              <a:t>Страстотерпцы</a:t>
            </a:r>
            <a:r>
              <a:rPr lang="ru-RU" sz="5600" dirty="0" smtClean="0"/>
              <a:t> – называют так тех, кто принял смерть не за веру, а за честное исполнение своих обязанностей по совести и Закону Божьему.  </a:t>
            </a:r>
            <a:r>
              <a:rPr lang="ru-RU" sz="5600" dirty="0" err="1" smtClean="0"/>
              <a:t>Свв.Борис</a:t>
            </a:r>
            <a:r>
              <a:rPr lang="ru-RU" sz="5600" dirty="0" smtClean="0"/>
              <a:t>  и Глеб, св.царь Николай </a:t>
            </a:r>
            <a:r>
              <a:rPr lang="en-US" sz="5600" dirty="0" smtClean="0"/>
              <a:t>II</a:t>
            </a:r>
            <a:r>
              <a:rPr lang="ru-RU" sz="5600" dirty="0" smtClean="0"/>
              <a:t>. </a:t>
            </a:r>
          </a:p>
          <a:p>
            <a:r>
              <a:rPr lang="ru-RU" sz="5600" b="1" dirty="0" smtClean="0"/>
              <a:t>7.  Преподобные</a:t>
            </a:r>
            <a:r>
              <a:rPr lang="ru-RU" sz="5600" dirty="0" smtClean="0"/>
              <a:t> – святые монахи.  Обеты: </a:t>
            </a:r>
            <a:r>
              <a:rPr lang="ru-RU" sz="5600" dirty="0" err="1" smtClean="0"/>
              <a:t>нестяжание</a:t>
            </a:r>
            <a:r>
              <a:rPr lang="ru-RU" sz="5600" dirty="0" smtClean="0"/>
              <a:t>, целомудрие, послушание. Те святые монахи, которые приняли за Христа мученическую смерть именуются </a:t>
            </a:r>
            <a:r>
              <a:rPr lang="ru-RU" sz="5600" b="1" dirty="0" err="1" smtClean="0">
                <a:solidFill>
                  <a:srgbClr val="FF0000"/>
                </a:solidFill>
              </a:rPr>
              <a:t>Преподобномучениками</a:t>
            </a:r>
            <a:r>
              <a:rPr lang="ru-RU" sz="5600" b="1" dirty="0" smtClean="0"/>
              <a:t>.</a:t>
            </a:r>
            <a:r>
              <a:rPr lang="ru-RU" sz="5600" dirty="0" smtClean="0"/>
              <a:t> </a:t>
            </a:r>
            <a:r>
              <a:rPr lang="ru-RU" sz="5600" b="1" dirty="0" smtClean="0"/>
              <a:t>Столпники</a:t>
            </a:r>
            <a:r>
              <a:rPr lang="ru-RU" sz="5600" dirty="0" smtClean="0"/>
              <a:t> – святые, избравшие особый подвиг – стояние на столпе или на камне, сосредоточившись в постоянной молитве.  </a:t>
            </a:r>
            <a:r>
              <a:rPr lang="ru-RU" sz="5600" b="1" dirty="0" err="1" smtClean="0">
                <a:solidFill>
                  <a:srgbClr val="FF0000"/>
                </a:solidFill>
              </a:rPr>
              <a:t>Преподобносиповедники</a:t>
            </a:r>
            <a:r>
              <a:rPr lang="ru-RU" sz="5600" dirty="0" smtClean="0">
                <a:solidFill>
                  <a:srgbClr val="FF0000"/>
                </a:solidFill>
              </a:rPr>
              <a:t> </a:t>
            </a:r>
            <a:r>
              <a:rPr lang="ru-RU" sz="5600" dirty="0" smtClean="0"/>
              <a:t>– монахи, испытавшие гонения, заключения, но </a:t>
            </a:r>
            <a:r>
              <a:rPr lang="ru-RU" sz="5600" dirty="0" err="1" smtClean="0"/>
              <a:t>умерщие</a:t>
            </a:r>
            <a:r>
              <a:rPr lang="ru-RU" sz="5600" dirty="0" smtClean="0"/>
              <a:t> своей смертью. </a:t>
            </a:r>
          </a:p>
          <a:p>
            <a:r>
              <a:rPr lang="ru-RU" sz="5600" b="1" dirty="0" smtClean="0"/>
              <a:t>8. Праведные. </a:t>
            </a:r>
            <a:r>
              <a:rPr lang="ru-RU" sz="5600" dirty="0" smtClean="0"/>
              <a:t>Праведные – святые миряне, жившие в миру и не имевшие монашеского звания. Будучи семейными или одинокими людьми, удостоились святости за благочестивый и угодный Богу образ жизни.  </a:t>
            </a:r>
            <a:r>
              <a:rPr lang="ru-RU" sz="5600" b="1" dirty="0" smtClean="0"/>
              <a:t>Благоверные князья</a:t>
            </a:r>
            <a:r>
              <a:rPr lang="ru-RU" sz="5600" dirty="0" smtClean="0"/>
              <a:t> – святые управители государства, известные своим милосердием и заботой об укреплении православной веры. </a:t>
            </a:r>
            <a:r>
              <a:rPr lang="ru-RU" sz="5600" b="1" dirty="0" smtClean="0"/>
              <a:t>Бессребреники</a:t>
            </a:r>
            <a:r>
              <a:rPr lang="ru-RU" sz="5600" dirty="0" smtClean="0"/>
              <a:t> – святые особенно прославившиеся своим бескорыстием, отказом от богатства ради Христа. Наименование бессребреников первым присвоили братьям-врачам </a:t>
            </a:r>
            <a:r>
              <a:rPr lang="ru-RU" sz="5600" dirty="0" err="1" smtClean="0"/>
              <a:t>Косьме</a:t>
            </a:r>
            <a:r>
              <a:rPr lang="ru-RU" sz="5600" dirty="0" smtClean="0"/>
              <a:t> и Дамиану.  </a:t>
            </a:r>
          </a:p>
          <a:p>
            <a:r>
              <a:rPr lang="ru-RU" sz="5600" b="1" dirty="0" smtClean="0"/>
              <a:t>9.</a:t>
            </a:r>
            <a:r>
              <a:rPr lang="ru-RU" sz="5600" b="1" dirty="0" smtClean="0">
                <a:solidFill>
                  <a:srgbClr val="FF0000"/>
                </a:solidFill>
              </a:rPr>
              <a:t> Блаженные или юродивые</a:t>
            </a:r>
            <a:r>
              <a:rPr lang="ru-RU" sz="5600" dirty="0" smtClean="0"/>
              <a:t> – те, кто добровольно принял на себя облик безумия, принимаемый «ради поругания миру». Юродивые противополагает мудрость века сего и веры во Христа и обличали «сильных мира сего», а так же и простых смертных, именовавших себя верующими христианами, в творимых ими неправдах.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Православные подвижники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края     находились в духовном и непосредственном общении между собой и с другими святыми России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Святой блаженный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жил во времена святого преподобного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Серафима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Саровского</a:t>
            </a:r>
            <a:r>
              <a:rPr lang="ru-RU" dirty="0" smtClean="0">
                <a:solidFill>
                  <a:srgbClr val="002060"/>
                </a:solidFill>
              </a:rPr>
              <a:t>, который знал о его подвигах и очень высоко его ценил.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Святой </a:t>
            </a:r>
            <a:r>
              <a:rPr lang="ru-RU" dirty="0" err="1" smtClean="0">
                <a:solidFill>
                  <a:srgbClr val="002060"/>
                </a:solidFill>
              </a:rPr>
              <a:t>священномученик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Неофит Любимов </a:t>
            </a:r>
            <a:r>
              <a:rPr lang="ru-RU" dirty="0" smtClean="0">
                <a:solidFill>
                  <a:srgbClr val="002060"/>
                </a:solidFill>
              </a:rPr>
              <a:t>пострадал за то, что отслужил панихиду по святому страстотерпцу царю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Николаю Второму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Святой </a:t>
            </a:r>
            <a:r>
              <a:rPr lang="ru-RU" dirty="0" err="1" smtClean="0">
                <a:solidFill>
                  <a:srgbClr val="002060"/>
                </a:solidFill>
              </a:rPr>
              <a:t>преподобноисповедник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Гавриил, архимандрит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Мелекесский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общался со старцем </a:t>
            </a:r>
            <a:r>
              <a:rPr lang="ru-RU" b="1" dirty="0" smtClean="0"/>
              <a:t>Василием </a:t>
            </a:r>
            <a:r>
              <a:rPr lang="ru-RU" b="1" dirty="0" err="1" smtClean="0"/>
              <a:t>Уреньским</a:t>
            </a:r>
            <a:r>
              <a:rPr lang="ru-RU" dirty="0" smtClean="0">
                <a:solidFill>
                  <a:srgbClr val="002060"/>
                </a:solidFill>
              </a:rPr>
              <a:t>. Также он пострадал за то, что поминал на литургии святого праведного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Кронштадтского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Архидиакон </a:t>
            </a:r>
            <a:r>
              <a:rPr lang="ru-RU" b="1" dirty="0" smtClean="0"/>
              <a:t>Константин Розов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служил вместе со святым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патриархом Тихоном</a:t>
            </a:r>
            <a:r>
              <a:rPr lang="ru-RU" dirty="0" smtClean="0">
                <a:solidFill>
                  <a:srgbClr val="002060"/>
                </a:solidFill>
              </a:rPr>
              <a:t>, первым провозгласил «многая лета» вновь избранному патриарху.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Архиепископ Ульяновский </a:t>
            </a:r>
            <a:r>
              <a:rPr lang="ru-RU" b="1" dirty="0" err="1" smtClean="0"/>
              <a:t>Иоаким</a:t>
            </a:r>
            <a:r>
              <a:rPr lang="ru-RU" b="1" dirty="0" smtClean="0"/>
              <a:t> (Благовидов) </a:t>
            </a:r>
            <a:r>
              <a:rPr lang="ru-RU" dirty="0" smtClean="0">
                <a:solidFill>
                  <a:srgbClr val="002060"/>
                </a:solidFill>
              </a:rPr>
              <a:t>общался и служил вместе со святым </a:t>
            </a:r>
            <a:r>
              <a:rPr lang="ru-RU" dirty="0" err="1" smtClean="0">
                <a:solidFill>
                  <a:srgbClr val="002060"/>
                </a:solidFill>
              </a:rPr>
              <a:t>священномучеником</a:t>
            </a:r>
            <a:r>
              <a:rPr lang="ru-RU" dirty="0" smtClean="0">
                <a:solidFill>
                  <a:srgbClr val="002060"/>
                </a:solidFill>
              </a:rPr>
              <a:t> архиепископом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Александром (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Трапицыным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dirty="0" smtClean="0">
                <a:solidFill>
                  <a:srgbClr val="002060"/>
                </a:solidFill>
              </a:rPr>
              <a:t>Он всегда отстаивал верность церкви законно избранному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патриарху Тихону.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Архиепископ Ульяновский </a:t>
            </a:r>
            <a:r>
              <a:rPr lang="ru-RU" b="1" dirty="0" smtClean="0"/>
              <a:t>Иоанн (</a:t>
            </a:r>
            <a:r>
              <a:rPr lang="ru-RU" b="1" dirty="0" err="1" smtClean="0"/>
              <a:t>Братолюбов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был рукоположен в сан епископа святым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патриархом Тихоном. </a:t>
            </a:r>
            <a:r>
              <a:rPr lang="ru-RU" dirty="0" smtClean="0">
                <a:solidFill>
                  <a:srgbClr val="002060"/>
                </a:solidFill>
              </a:rPr>
              <a:t>Он очень высоко оценил подвиг старца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Василия </a:t>
            </a:r>
            <a:r>
              <a:rPr lang="ru-RU" b="1" dirty="0" err="1" smtClean="0"/>
              <a:t>Уреньского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подвига святых и подвижников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Симбирского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края (по годам)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  <a:endParaRPr lang="ru-RU" sz="2400" dirty="0" smtClean="0"/>
          </a:p>
          <a:p>
            <a:pPr lvl="1"/>
            <a:r>
              <a:rPr lang="ru-RU" sz="2000" dirty="0" smtClean="0"/>
              <a:t>С 1763 до 1841 года: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Блаженный Андрей Огородников,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Симбирский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 век</a:t>
            </a:r>
          </a:p>
          <a:p>
            <a:pPr lvl="1"/>
            <a:r>
              <a:rPr lang="ru-RU" sz="2000" dirty="0" smtClean="0"/>
              <a:t>1918 год: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Иоанн Ильинский и Неофит Любимов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1"/>
            <a:r>
              <a:rPr lang="ru-RU" sz="2000" dirty="0" smtClean="0"/>
              <a:t>1919 год: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 Покровский</a:t>
            </a:r>
            <a:endParaRPr lang="ru-RU" sz="2000" dirty="0" smtClean="0"/>
          </a:p>
          <a:p>
            <a:pPr lvl="1"/>
            <a:r>
              <a:rPr lang="ru-RU" sz="2000" dirty="0" smtClean="0"/>
              <a:t>до 1923 года: </a:t>
            </a:r>
            <a:r>
              <a:rPr lang="ru-RU" sz="2000" i="1" dirty="0" smtClean="0"/>
              <a:t>Архидиакон Константин Розов </a:t>
            </a:r>
          </a:p>
          <a:p>
            <a:pPr lvl="1"/>
            <a:r>
              <a:rPr lang="ru-RU" sz="2000" dirty="0" smtClean="0"/>
              <a:t>1930 год: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Гневушев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sz="2000" dirty="0" smtClean="0"/>
              <a:t>до 1930 года: </a:t>
            </a:r>
            <a:r>
              <a:rPr lang="ru-RU" sz="2000" i="1" dirty="0" smtClean="0"/>
              <a:t>Архиепископ Ульяновский </a:t>
            </a:r>
            <a:r>
              <a:rPr lang="ru-RU" sz="2000" i="1" dirty="0" err="1" smtClean="0"/>
              <a:t>Иоаким</a:t>
            </a:r>
            <a:r>
              <a:rPr lang="ru-RU" sz="2000" i="1" dirty="0" smtClean="0"/>
              <a:t> (Благовидов)</a:t>
            </a:r>
            <a:endParaRPr lang="ru-RU" sz="2000" dirty="0" smtClean="0"/>
          </a:p>
          <a:p>
            <a:pPr lvl="1"/>
            <a:r>
              <a:rPr lang="ru-RU" sz="2000" dirty="0" smtClean="0"/>
              <a:t>1938 год: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(Декалина) и 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Телемаков</a:t>
            </a:r>
          </a:p>
          <a:p>
            <a:pPr lvl="1"/>
            <a:r>
              <a:rPr lang="ru-RU" sz="2000" dirty="0" smtClean="0"/>
              <a:t>до 1950 года: </a:t>
            </a:r>
            <a:r>
              <a:rPr lang="ru-RU" sz="2000" i="1" dirty="0" smtClean="0"/>
              <a:t>Старец Василий </a:t>
            </a:r>
            <a:r>
              <a:rPr lang="ru-RU" sz="2000" i="1" dirty="0" err="1" smtClean="0"/>
              <a:t>Струев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Уреньский</a:t>
            </a:r>
            <a:endParaRPr lang="ru-RU" sz="2000" dirty="0" smtClean="0"/>
          </a:p>
          <a:p>
            <a:pPr lvl="1"/>
            <a:r>
              <a:rPr lang="ru-RU" sz="2000" dirty="0" smtClean="0"/>
              <a:t>до 1959 года: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Гавриил (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Игошкин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 smtClean="0"/>
          </a:p>
          <a:p>
            <a:pPr lvl="1"/>
            <a:r>
              <a:rPr lang="ru-RU" sz="2000" dirty="0" smtClean="0"/>
              <a:t>до 1968 года: </a:t>
            </a:r>
            <a:r>
              <a:rPr lang="ru-RU" sz="2000" i="1" dirty="0" smtClean="0"/>
              <a:t>Архиепископ Ульяновский Иоанн (</a:t>
            </a:r>
            <a:r>
              <a:rPr lang="ru-RU" sz="2000" i="1" dirty="0" err="1" smtClean="0"/>
              <a:t>Братолюбов</a:t>
            </a:r>
            <a:r>
              <a:rPr lang="ru-RU" sz="2000" i="1" dirty="0" smtClean="0"/>
              <a:t>)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дат памяти святых и подвижников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Симбирского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721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ОСЕНЬ: 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Иоанн Ильинский: 28 сентября.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Гавриил (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Игошкин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18 октября.</a:t>
            </a:r>
          </a:p>
          <a:p>
            <a:pPr algn="ctr"/>
            <a:r>
              <a:rPr lang="ru-RU" sz="1800" i="1" dirty="0" smtClean="0"/>
              <a:t>Архиепископ Ульяновский </a:t>
            </a:r>
            <a:r>
              <a:rPr lang="ru-RU" sz="1800" i="1" dirty="0" err="1" smtClean="0"/>
              <a:t>Иоаким</a:t>
            </a:r>
            <a:r>
              <a:rPr lang="ru-RU" sz="1800" i="1" dirty="0" smtClean="0"/>
              <a:t> (Благовидов): 18 октября. 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Неофит Любимов: 30 октября.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ЗИМА: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Блаженный Андрей Огородников:  10 декабря.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(Декалина): 17 февраля.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Телемаков: 19 февраля.</a:t>
            </a:r>
          </a:p>
          <a:p>
            <a:pPr algn="ctr"/>
            <a:r>
              <a:rPr lang="ru-RU" sz="1800" i="1" dirty="0" smtClean="0"/>
              <a:t>Архиепископ Ульяновский Иоанн (</a:t>
            </a:r>
            <a:r>
              <a:rPr lang="ru-RU" sz="1800" i="1" dirty="0" err="1" smtClean="0"/>
              <a:t>Братолюбов</a:t>
            </a:r>
            <a:r>
              <a:rPr lang="ru-RU" sz="1800" i="1" dirty="0" smtClean="0"/>
              <a:t>): 27 февраля. </a:t>
            </a:r>
          </a:p>
          <a:p>
            <a:pPr algn="ctr"/>
            <a:r>
              <a:rPr lang="ru-RU" sz="1800" b="1" dirty="0" smtClean="0">
                <a:solidFill>
                  <a:srgbClr val="006600"/>
                </a:solidFill>
              </a:rPr>
              <a:t>ВЕСНА: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 Покровский: 18 марта.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Гневушев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28 апреля. </a:t>
            </a:r>
          </a:p>
          <a:p>
            <a:pPr algn="ctr"/>
            <a:r>
              <a:rPr lang="ru-RU" sz="1800" i="1" dirty="0" smtClean="0"/>
              <a:t>Архидиакон Константин Розов: 30 мая.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ЛЕТО: 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</a:t>
            </a:r>
            <a:r>
              <a:rPr lang="ru-RU" sz="1800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Симбирских</a:t>
            </a:r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святых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июня.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Блаженный Андрей Огородников: 3 июня.</a:t>
            </a:r>
          </a:p>
          <a:p>
            <a:pPr algn="ctr"/>
            <a:r>
              <a:rPr lang="ru-RU" sz="1800" i="1" dirty="0" smtClean="0"/>
              <a:t>Старец Василий </a:t>
            </a:r>
            <a:r>
              <a:rPr lang="ru-RU" sz="1800" i="1" dirty="0" err="1" smtClean="0"/>
              <a:t>Струев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Уреньский</a:t>
            </a:r>
            <a:r>
              <a:rPr lang="ru-RU" sz="1800" i="1" dirty="0" smtClean="0"/>
              <a:t>: 9 июля.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4000504"/>
            <a:ext cx="8215370" cy="24288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Телефон 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ru-RU" b="1" dirty="0" smtClean="0">
                <a:solidFill>
                  <a:srgbClr val="FF0000"/>
                </a:solidFill>
              </a:rPr>
              <a:t>факс: </a:t>
            </a:r>
            <a:r>
              <a:rPr lang="ru-RU" b="1" dirty="0" smtClean="0">
                <a:solidFill>
                  <a:srgbClr val="002060"/>
                </a:solidFill>
              </a:rPr>
              <a:t>(8422) 37-06-09.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en-US" b="1" dirty="0" smtClean="0">
                <a:solidFill>
                  <a:srgbClr val="FF0000"/>
                </a:solidFill>
              </a:rPr>
              <a:t>-mail : </a:t>
            </a:r>
            <a:r>
              <a:rPr lang="en-US" b="1" dirty="0" smtClean="0">
                <a:solidFill>
                  <a:srgbClr val="002060"/>
                </a:solidFill>
              </a:rPr>
              <a:t>pravoslav.centr@mail.ru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Сайт: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http://scpk.cerkov.ru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Контакте: </a:t>
            </a:r>
            <a:r>
              <a:rPr lang="en-US" b="1" dirty="0" smtClean="0">
                <a:solidFill>
                  <a:srgbClr val="002060"/>
                </a:solidFill>
              </a:rPr>
              <a:t>https://vk.com/club63036560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716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Адрес: </a:t>
            </a:r>
            <a:r>
              <a:rPr lang="ru-RU" b="1" dirty="0" smtClean="0">
                <a:solidFill>
                  <a:srgbClr val="002060"/>
                </a:solidFill>
              </a:rPr>
              <a:t>432071,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г. Ульяновск,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ул. Федерации, д. 63, офис 2.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17039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4105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преподобный Серафим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блаженном Андрее Симбирском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857752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воспоминаниям </a:t>
            </a:r>
            <a:r>
              <a:rPr lang="ru-RU" dirty="0" err="1" smtClean="0">
                <a:solidFill>
                  <a:srgbClr val="002060"/>
                </a:solidFill>
              </a:rPr>
              <a:t>симбирян</a:t>
            </a:r>
            <a:r>
              <a:rPr lang="ru-RU" dirty="0" smtClean="0">
                <a:solidFill>
                  <a:srgbClr val="002060"/>
                </a:solidFill>
              </a:rPr>
              <a:t>, зафиксированных в различных изданиях и повествующих о жизни старца, современник блаженного Андрея, великий святой земли русской преподобный Серафим </a:t>
            </a:r>
            <a:r>
              <a:rPr lang="ru-RU" dirty="0" err="1" smtClean="0">
                <a:solidFill>
                  <a:srgbClr val="002060"/>
                </a:solidFill>
              </a:rPr>
              <a:t>Саровский</a:t>
            </a:r>
            <a:r>
              <a:rPr lang="ru-RU" dirty="0" smtClean="0">
                <a:solidFill>
                  <a:srgbClr val="002060"/>
                </a:solidFill>
              </a:rPr>
              <a:t> отсылал обратно </a:t>
            </a:r>
            <a:r>
              <a:rPr lang="ru-RU" dirty="0" err="1" smtClean="0">
                <a:solidFill>
                  <a:srgbClr val="002060"/>
                </a:solidFill>
              </a:rPr>
              <a:t>симбирян</a:t>
            </a:r>
            <a:r>
              <a:rPr lang="ru-RU" dirty="0" smtClean="0">
                <a:solidFill>
                  <a:srgbClr val="002060"/>
                </a:solidFill>
              </a:rPr>
              <a:t>, приходивших к нему за благословением и советом, со словами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"Что приходите ко мне, убогому? У вас лучше меня есть - ваш Андрей Ильич."</a:t>
            </a:r>
            <a:r>
              <a:rPr lang="ru-RU" dirty="0" smtClean="0">
                <a:solidFill>
                  <a:srgbClr val="002060"/>
                </a:solidFill>
              </a:rPr>
              <a:t> Это признание </a:t>
            </a:r>
            <a:r>
              <a:rPr lang="ru-RU" dirty="0" err="1" smtClean="0">
                <a:solidFill>
                  <a:srgbClr val="002060"/>
                </a:solidFill>
              </a:rPr>
              <a:t>Саровским</a:t>
            </a:r>
            <a:r>
              <a:rPr lang="ru-RU" dirty="0" smtClean="0">
                <a:solidFill>
                  <a:srgbClr val="002060"/>
                </a:solidFill>
              </a:rPr>
              <a:t> чудотворцем праведности </a:t>
            </a:r>
            <a:r>
              <a:rPr lang="ru-RU" dirty="0" err="1" smtClean="0">
                <a:solidFill>
                  <a:srgbClr val="002060"/>
                </a:solidFill>
              </a:rPr>
              <a:t>симбирского</a:t>
            </a:r>
            <a:r>
              <a:rPr lang="ru-RU" dirty="0" smtClean="0">
                <a:solidFill>
                  <a:srgbClr val="002060"/>
                </a:solidFill>
              </a:rPr>
              <a:t> старца, которого он ни разу не видел, еще больше упрочило почитание жителями Симбирска Андрея, как угодника Божия.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Lenovo\Documents\Святые и праведники Симбирска\ikona_serafima_sarovsk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2037" y="1624806"/>
            <a:ext cx="359092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Благодарим! </a:t>
            </a:r>
            <a:endParaRPr lang="ru-RU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71813" y="1357313"/>
            <a:ext cx="6072187" cy="1857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Lenovo\Downloads\Logo_rastr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3860869" cy="4881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блаженный Андрей –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Ангел-Хранитель Симбирска</a:t>
            </a:r>
            <a:endParaRPr lang="ru-RU" sz="3600" dirty="0"/>
          </a:p>
        </p:txBody>
      </p:sp>
      <p:pic>
        <p:nvPicPr>
          <p:cNvPr id="6147" name="Picture 3" descr="C:\Users\Lenovo\Documents\Святые и праведники Симбирска\андрей блаженны портре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394472" cy="4525963"/>
          </a:xfrm>
          <a:prstGeom prst="rect">
            <a:avLst/>
          </a:prstGeom>
          <a:noFill/>
        </p:spPr>
      </p:pic>
      <p:pic>
        <p:nvPicPr>
          <p:cNvPr id="6148" name="Picture 4" descr="C:\Users\Lenovo\Documents\Святые и праведники Симбирска\andre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643311" cy="4554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Блаженный Андрей стал настоящим Ангелом-Хранителем города.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 время его жизни в Симбирске не было больших пожаров.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 спасал горожан от совершения смертных грехов и от несчастных случаев, предсказывал будущее, исцелял молитвой к Господу.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Жизненный подвиг святого Андрея продолжался 78 лет. Похоронили Андрея Ильича на Покровском кладбище.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Сегодня мощи блаженного Андрея  покоятся в кафедральном </a:t>
            </a:r>
            <a:r>
              <a:rPr lang="ru-RU" dirty="0" err="1" smtClean="0">
                <a:solidFill>
                  <a:srgbClr val="002060"/>
                </a:solidFill>
              </a:rPr>
              <a:t>Спасо-Вознесенском</a:t>
            </a:r>
            <a:r>
              <a:rPr lang="ru-RU" dirty="0" smtClean="0">
                <a:solidFill>
                  <a:srgbClr val="002060"/>
                </a:solidFill>
              </a:rPr>
              <a:t> соборе города Ульяновска.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как прежде, святой Андрей готов помочь каждому, обращающемуся к нему.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Ильинский, протоиерей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с.Томылово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Сенгилеевского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Симбирской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губернии (ныне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Кузоватовского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р-на Ульяновской области)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в 1846 году.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Прослужил священником  в селе </a:t>
            </a:r>
            <a:r>
              <a:rPr lang="ru-RU" dirty="0" err="1" smtClean="0">
                <a:solidFill>
                  <a:srgbClr val="002060"/>
                </a:solidFill>
              </a:rPr>
              <a:t>Томылово</a:t>
            </a:r>
            <a:r>
              <a:rPr lang="ru-RU" dirty="0" smtClean="0">
                <a:solidFill>
                  <a:srgbClr val="002060"/>
                </a:solidFill>
              </a:rPr>
              <a:t> 45 лет.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Расстрелян 28 сентября 1918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Точное место его захоронения неизвестно. Предположительно  - на сельском кладбище села.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Причислен к лику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общецерковных</a:t>
            </a:r>
            <a:r>
              <a:rPr lang="ru-RU" dirty="0" smtClean="0">
                <a:solidFill>
                  <a:srgbClr val="002060"/>
                </a:solidFill>
              </a:rPr>
              <a:t> святых 11 апреля 2006 года.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28 сентября.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1380" y="1600200"/>
            <a:ext cx="3332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Иоанн Ильинский: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был несправедливо обвинён в пособничестве </a:t>
            </a:r>
            <a:r>
              <a:rPr lang="ru-RU" sz="2800" b="1" dirty="0" err="1" smtClean="0">
                <a:solidFill>
                  <a:srgbClr val="FF0000"/>
                </a:solidFill>
              </a:rPr>
              <a:t>белочехам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857752" cy="52863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13 сентября (ст. ст.) 1918 г. о. Иоанн совершил всенощное бдение в канун праздника Воздвижения Животворящего Креста Господня. По окончании богослужения он со Святыми Дарами направился в дом умиравшей прихожанки.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воротами храма к нему подошли три красноармейца.  О. Иоанна  арестовали и обвинили в том, что в его доме был штаб </a:t>
            </a:r>
            <a:r>
              <a:rPr lang="ru-RU" dirty="0" err="1" smtClean="0">
                <a:solidFill>
                  <a:srgbClr val="002060"/>
                </a:solidFill>
              </a:rPr>
              <a:t>белочехов</a:t>
            </a:r>
            <a:r>
              <a:rPr lang="ru-RU" dirty="0" smtClean="0">
                <a:solidFill>
                  <a:srgbClr val="002060"/>
                </a:solidFill>
              </a:rPr>
              <a:t>, с которыми красноармейцы сражались здесь летом 1918 года.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Целую ночь  его допрашивали в штабном вагоне, а утром отвели в лес  и расстреляли. Это был день Воздвижения Честного и Животворящего Креста Господнего.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Тело было слегка присыпано землёй и брошено красноармейцами в лесу недалеко от станции </a:t>
            </a:r>
            <a:r>
              <a:rPr lang="ru-RU" dirty="0" err="1" smtClean="0">
                <a:solidFill>
                  <a:srgbClr val="002060"/>
                </a:solidFill>
              </a:rPr>
              <a:t>Безводовка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просьбы родных – захоронить отца Иоанна – власти не отвечали больше года. </a:t>
            </a:r>
          </a:p>
        </p:txBody>
      </p:sp>
      <p:pic>
        <p:nvPicPr>
          <p:cNvPr id="5122" name="Picture 2" descr="C:\Users\Lenovo\Documents\Святые и праведники Симбирска\священномученик Иоанн Ильин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089" y="1600200"/>
            <a:ext cx="358882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священномученик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Неофит Любимов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857752" cy="5429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в 1846 году в Самарской губернии. Закончил Киевскую Духовную академию.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1876 по 1902 год преподавал в учебных учреждениях Симбирска.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Священник с 1885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1902 году отец Неофит был назначен настоятелем церкви Воскресения </a:t>
            </a:r>
            <a:r>
              <a:rPr lang="ru-RU" dirty="0" err="1" smtClean="0">
                <a:solidFill>
                  <a:srgbClr val="002060"/>
                </a:solidFill>
              </a:rPr>
              <a:t>Словущего</a:t>
            </a:r>
            <a:r>
              <a:rPr lang="ru-RU" dirty="0" smtClean="0">
                <a:solidFill>
                  <a:srgbClr val="002060"/>
                </a:solidFill>
              </a:rPr>
              <a:t> на Ваганьковском кладбище в Москве.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Расстрелян 30 октября 1918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Захоронен на </a:t>
            </a:r>
            <a:r>
              <a:rPr lang="ru-RU" dirty="0" err="1" smtClean="0">
                <a:solidFill>
                  <a:srgbClr val="002060"/>
                </a:solidFill>
              </a:rPr>
              <a:t>Калитниковском</a:t>
            </a:r>
            <a:r>
              <a:rPr lang="ru-RU" dirty="0" smtClean="0">
                <a:solidFill>
                  <a:srgbClr val="002060"/>
                </a:solidFill>
              </a:rPr>
              <a:t> кладбище в Москве. Точное место погребения неизвестно.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Причислен к лику святых </a:t>
            </a:r>
            <a:r>
              <a:rPr lang="ru-RU" dirty="0" err="1" smtClean="0">
                <a:solidFill>
                  <a:srgbClr val="002060"/>
                </a:solidFill>
              </a:rPr>
              <a:t>новомучеников</a:t>
            </a:r>
            <a:r>
              <a:rPr lang="ru-RU" dirty="0" smtClean="0">
                <a:solidFill>
                  <a:srgbClr val="002060"/>
                </a:solidFill>
              </a:rPr>
              <a:t> и исповедников Российских на Юбилейном Архиерейском Соборе Русской Православной Церкви 2000 года для </a:t>
            </a:r>
            <a:r>
              <a:rPr lang="ru-RU" dirty="0" err="1" smtClean="0">
                <a:solidFill>
                  <a:srgbClr val="002060"/>
                </a:solidFill>
              </a:rPr>
              <a:t>общецерковного</a:t>
            </a:r>
            <a:r>
              <a:rPr lang="ru-RU" dirty="0" smtClean="0">
                <a:solidFill>
                  <a:srgbClr val="002060"/>
                </a:solidFill>
              </a:rPr>
              <a:t> почитания.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Память 30 октября.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3223" y="1600200"/>
            <a:ext cx="3548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3459</Words>
  <Application>Microsoft Office PowerPoint</Application>
  <PresentationFormat>Экран (4:3)</PresentationFormat>
  <Paragraphs>266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УРОО «Симбирский центр православной культуры» - победитель конкурса Православная инициатива  2016 года  представляет проект:</vt:lpstr>
      <vt:lpstr>Часть I. Канонизированные святые  Симбирского края</vt:lpstr>
      <vt:lpstr>Святой блаженный Андрей Огородников Симбирский Христа ради юродивый, чудотворец</vt:lpstr>
      <vt:lpstr>Святой преподобный Серафим Саровский о блаженном Андрее Симбирском</vt:lpstr>
      <vt:lpstr>Святой блаженный Андрей –  Ангел-Хранитель Симбирска</vt:lpstr>
      <vt:lpstr>Слайд 6</vt:lpstr>
      <vt:lpstr>Святой священномученик Иоанн Ильинский, протоиерей с.Томылово Сенгилеевского уезда Симбирской губернии (ныне Кузоватовского р-на Ульяновской области)</vt:lpstr>
      <vt:lpstr>Святой священномученик Иоанн Ильинский:  был несправедливо обвинён в пособничестве белочехам</vt:lpstr>
      <vt:lpstr>Святой священномученик  Неофит Любимов</vt:lpstr>
      <vt:lpstr>Святой священномученик Неофит Любимов: пострадал за то, что отслужил панихиду по убиенному царю Николаю Второму</vt:lpstr>
      <vt:lpstr>Святой священномученик Николай Покровский,  иерей с. Горюшки Сенгилеевского уезда Симбирской губернии (ныне с. Гавриловка Тереньгульского р-на Ульяновской области)</vt:lpstr>
      <vt:lpstr>Святой священномученик Николай Покровский: пострадал за своих односельчан, восставших против советской власти</vt:lpstr>
      <vt:lpstr>Святой священномученик Александр Гневушев, пресвитер Бряндинский</vt:lpstr>
      <vt:lpstr>Святой священномученик Александр Гневушев: пострадал за то, что его прихожане не дали безбожникам снять колокола с храма</vt:lpstr>
      <vt:lpstr>Святая преподобномученица Екатерина (Декалина), Симбирская</vt:lpstr>
      <vt:lpstr>Святая преподобномученица Екатерина (Декалина)</vt:lpstr>
      <vt:lpstr>Святой священномученик Александр Телемаков, пресвитер Чумакинский </vt:lpstr>
      <vt:lpstr>Святой священномученик Александр Телемаков:  в разгар гонений он официально открыл храм, возродил церковное служение и совершил Великое освящение воды на Богоявление Господне 1937 года </vt:lpstr>
      <vt:lpstr>Святой преподобноисповедник Гавриил (Игошкин), архимандрит Мелекесский</vt:lpstr>
      <vt:lpstr>Святой преподобноисповедник Гавриил (Игошкин)</vt:lpstr>
      <vt:lpstr>«Плачущая» икона архимандрита Гавриила            в храме «Всех святых» г.Ульяновска.  Автор иконы - иконописец Виталий Борисов</vt:lpstr>
      <vt:lpstr>Часть II. Неканонизированные православные подвижники Симбирска-Ульяновска</vt:lpstr>
      <vt:lpstr>Архидиакон Константин Розов  </vt:lpstr>
      <vt:lpstr>Он покорял сердца верующих небывалой силой своего потрясающего голоса!</vt:lpstr>
      <vt:lpstr>Архидиакон Константин Васильевич Розов </vt:lpstr>
      <vt:lpstr>Архиепископ Ульяновский  Иоаким (Благовидов)</vt:lpstr>
      <vt:lpstr>Архиепископ Ульяновский Иоаким (Благовидов)</vt:lpstr>
      <vt:lpstr>Архиепископ Ульяновский  Иоаким (Благовидов)</vt:lpstr>
      <vt:lpstr>Старец Василий Струев, Уреньский</vt:lpstr>
      <vt:lpstr>Старец Василий Струев</vt:lpstr>
      <vt:lpstr>Старец Василий Струев и святой преподобноисповедник Гавриил (Игошкин)</vt:lpstr>
      <vt:lpstr>Архиепископ Ульяновский  Иоанн (Братолюбов)</vt:lpstr>
      <vt:lpstr>Архиепископ Ульяновский  Иоанн (Братолюбов)</vt:lpstr>
      <vt:lpstr>Архиепископ Ульяновский  Иоанн (Братолюбов)</vt:lpstr>
      <vt:lpstr>Чины святости в православной церкви  и в Симбирском крае</vt:lpstr>
      <vt:lpstr>Православные подвижники Симбирского края     находились в духовном и непосредственном общении между собой и с другими святыми России </vt:lpstr>
      <vt:lpstr>Календарь подвига святых и подвижников Симбирского края (по годам) </vt:lpstr>
      <vt:lpstr>Календарь дат памяти святых и подвижников Симбирского края</vt:lpstr>
      <vt:lpstr>Слайд 39</vt:lpstr>
      <vt:lpstr>Благодарим!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Грантовый проект  УРОО «Симбирский центр православной культуры»</dc:title>
  <dc:creator>Lenovo</dc:creator>
  <cp:lastModifiedBy>Lenovo</cp:lastModifiedBy>
  <cp:revision>145</cp:revision>
  <dcterms:created xsi:type="dcterms:W3CDTF">2016-05-17T15:50:44Z</dcterms:created>
  <dcterms:modified xsi:type="dcterms:W3CDTF">2016-10-05T21:16:57Z</dcterms:modified>
</cp:coreProperties>
</file>